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61" r:id="rId6"/>
    <p:sldId id="545" r:id="rId7"/>
    <p:sldId id="861" r:id="rId8"/>
    <p:sldId id="865" r:id="rId9"/>
    <p:sldId id="368" r:id="rId10"/>
    <p:sldId id="366" r:id="rId11"/>
    <p:sldId id="864" r:id="rId12"/>
    <p:sldId id="863" r:id="rId13"/>
    <p:sldId id="364" r:id="rId14"/>
    <p:sldId id="365" r:id="rId15"/>
    <p:sldId id="370" r:id="rId16"/>
    <p:sldId id="266" r:id="rId17"/>
    <p:sldId id="280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60C40-ACA5-C249-5DBC-F2B2F68B117C}" name="Marie BERREZAI" initials="MB" userId="S::m.berrezai@cabinetcoudray.com::10e6bfa8-ef81-4046-88ae-b02ede7cd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8C"/>
    <a:srgbClr val="90BFCA"/>
    <a:srgbClr val="00303A"/>
    <a:srgbClr val="BC731E"/>
    <a:srgbClr val="941100"/>
    <a:srgbClr val="005064"/>
    <a:srgbClr val="0096AE"/>
    <a:srgbClr val="FF40FF"/>
    <a:srgbClr val="521B93"/>
    <a:srgbClr val="009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61233-B7A0-4F25-AC45-22B43F649300}" v="5" dt="2024-01-18T15:58:55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9" autoAdjust="0"/>
    <p:restoredTop sz="93846" autoAdjust="0"/>
  </p:normalViewPr>
  <p:slideViewPr>
    <p:cSldViewPr snapToGrid="0" snapToObjects="1">
      <p:cViewPr varScale="1">
        <p:scale>
          <a:sx n="108" d="100"/>
          <a:sy n="108" d="100"/>
        </p:scale>
        <p:origin x="21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C9F80-DE0A-084E-8B23-518197CFCFB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892978-9BE1-FA4C-A8D7-529D50DD89AA}">
      <dgm:prSet phldrT="[Texte]"/>
      <dgm:spPr>
        <a:noFill/>
        <a:ln>
          <a:solidFill>
            <a:srgbClr val="00738C"/>
          </a:solidFill>
        </a:ln>
      </dgm:spPr>
      <dgm:t>
        <a:bodyPr/>
        <a:lstStyle/>
        <a:p>
          <a:r>
            <a:rPr lang="fr-FR" dirty="0">
              <a:solidFill>
                <a:srgbClr val="00303A"/>
              </a:solidFill>
            </a:rPr>
            <a:t>L’objectif ZAN : quelles incidences à l’échelle de mon projet ?</a:t>
          </a:r>
        </a:p>
      </dgm:t>
    </dgm:pt>
    <dgm:pt modelId="{A62B565C-5640-3845-B95E-6EF0C053F358}" type="parTrans" cxnId="{FA542F19-0455-0C42-A209-3A4904061219}">
      <dgm:prSet/>
      <dgm:spPr/>
      <dgm:t>
        <a:bodyPr/>
        <a:lstStyle/>
        <a:p>
          <a:endParaRPr lang="fr-FR"/>
        </a:p>
      </dgm:t>
    </dgm:pt>
    <dgm:pt modelId="{4A088698-71CD-9648-9B5F-C52F0ED27723}" type="sibTrans" cxnId="{FA542F19-0455-0C42-A209-3A4904061219}">
      <dgm:prSet/>
      <dgm:spPr/>
      <dgm:t>
        <a:bodyPr/>
        <a:lstStyle/>
        <a:p>
          <a:endParaRPr lang="fr-FR"/>
        </a:p>
      </dgm:t>
    </dgm:pt>
    <dgm:pt modelId="{73F23FF0-6EC5-5048-BA7D-A30418B2F8F0}">
      <dgm:prSet phldrT="[Texte]"/>
      <dgm:spPr>
        <a:ln>
          <a:solidFill>
            <a:srgbClr val="00738C"/>
          </a:solidFill>
        </a:ln>
      </dgm:spPr>
      <dgm:t>
        <a:bodyPr/>
        <a:lstStyle/>
        <a:p>
          <a:pPr algn="just"/>
          <a:r>
            <a:rPr lang="fr-FR" dirty="0">
              <a:solidFill>
                <a:srgbClr val="00303A"/>
              </a:solidFill>
            </a:rPr>
            <a:t>L'objectif ZAN : quels nouveaux outils juridiques à destination des collectivités pour lutter contre l’artificialisation des sols ?</a:t>
          </a:r>
        </a:p>
      </dgm:t>
    </dgm:pt>
    <dgm:pt modelId="{800938B4-520E-3648-A19C-53FEE88B9D6D}" type="parTrans" cxnId="{C20814F6-EBDC-6E45-AA52-D1F13230DB52}">
      <dgm:prSet/>
      <dgm:spPr/>
      <dgm:t>
        <a:bodyPr/>
        <a:lstStyle/>
        <a:p>
          <a:endParaRPr lang="fr-FR"/>
        </a:p>
      </dgm:t>
    </dgm:pt>
    <dgm:pt modelId="{6FDD63AA-5125-7344-B86C-40081E938E7A}" type="sibTrans" cxnId="{C20814F6-EBDC-6E45-AA52-D1F13230DB52}">
      <dgm:prSet/>
      <dgm:spPr/>
      <dgm:t>
        <a:bodyPr/>
        <a:lstStyle/>
        <a:p>
          <a:endParaRPr lang="fr-FR"/>
        </a:p>
      </dgm:t>
    </dgm:pt>
    <dgm:pt modelId="{D46C91C2-5164-8745-BE4C-85CD10DC8DF8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r>
            <a:rPr lang="fr-FR" dirty="0"/>
            <a:t>3</a:t>
          </a:r>
        </a:p>
      </dgm:t>
    </dgm:pt>
    <dgm:pt modelId="{9643525E-0A4D-404E-8390-C8C983B71C98}" type="parTrans" cxnId="{CF6F8B43-65EC-304C-A494-0C8DEBE0BDDA}">
      <dgm:prSet/>
      <dgm:spPr/>
      <dgm:t>
        <a:bodyPr/>
        <a:lstStyle/>
        <a:p>
          <a:endParaRPr lang="fr-FR"/>
        </a:p>
      </dgm:t>
    </dgm:pt>
    <dgm:pt modelId="{A3F3D4F8-16C9-7E40-B230-6F7A68EAFB97}" type="sibTrans" cxnId="{CF6F8B43-65EC-304C-A494-0C8DEBE0BDDA}">
      <dgm:prSet/>
      <dgm:spPr/>
      <dgm:t>
        <a:bodyPr/>
        <a:lstStyle/>
        <a:p>
          <a:endParaRPr lang="fr-FR"/>
        </a:p>
      </dgm:t>
    </dgm:pt>
    <dgm:pt modelId="{A673BFB1-318B-E443-A1EA-EB70A83A68D4}">
      <dgm:prSet phldrT="[Texte]"/>
      <dgm:spPr>
        <a:ln>
          <a:solidFill>
            <a:srgbClr val="00738C"/>
          </a:solidFill>
        </a:ln>
      </dgm:spPr>
      <dgm:t>
        <a:bodyPr/>
        <a:lstStyle/>
        <a:p>
          <a:r>
            <a:rPr lang="fr-FR" dirty="0">
              <a:solidFill>
                <a:srgbClr val="00303A"/>
              </a:solidFill>
            </a:rPr>
            <a:t>L'objectif ZAN : quelles préconisations à adopter  à l’échelle de mon projet?</a:t>
          </a:r>
        </a:p>
      </dgm:t>
    </dgm:pt>
    <dgm:pt modelId="{374F7337-A933-5E4E-9043-90B1DDB649C5}" type="parTrans" cxnId="{BE6EC902-DA24-7849-837E-69C3256C125A}">
      <dgm:prSet/>
      <dgm:spPr/>
      <dgm:t>
        <a:bodyPr/>
        <a:lstStyle/>
        <a:p>
          <a:endParaRPr lang="fr-FR"/>
        </a:p>
      </dgm:t>
    </dgm:pt>
    <dgm:pt modelId="{B438D284-8FA7-524F-A9FC-AF5F87AE64B9}" type="sibTrans" cxnId="{BE6EC902-DA24-7849-837E-69C3256C125A}">
      <dgm:prSet/>
      <dgm:spPr/>
      <dgm:t>
        <a:bodyPr/>
        <a:lstStyle/>
        <a:p>
          <a:endParaRPr lang="fr-FR"/>
        </a:p>
      </dgm:t>
    </dgm:pt>
    <dgm:pt modelId="{854CF9DE-AAB2-EA41-BCAB-964B9A8707BD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r>
            <a:rPr lang="fr-FR" dirty="0"/>
            <a:t>1</a:t>
          </a:r>
        </a:p>
      </dgm:t>
    </dgm:pt>
    <dgm:pt modelId="{0D936BF3-8DF6-E145-8055-75C605E3203D}" type="sibTrans" cxnId="{166388F8-963B-9C4B-827D-7ABB2C0DF423}">
      <dgm:prSet/>
      <dgm:spPr/>
      <dgm:t>
        <a:bodyPr/>
        <a:lstStyle/>
        <a:p>
          <a:endParaRPr lang="fr-FR"/>
        </a:p>
      </dgm:t>
    </dgm:pt>
    <dgm:pt modelId="{18E7B6FC-00A2-674C-BC6E-C5070B95245B}" type="parTrans" cxnId="{166388F8-963B-9C4B-827D-7ABB2C0DF423}">
      <dgm:prSet/>
      <dgm:spPr/>
      <dgm:t>
        <a:bodyPr/>
        <a:lstStyle/>
        <a:p>
          <a:endParaRPr lang="fr-FR"/>
        </a:p>
      </dgm:t>
    </dgm:pt>
    <dgm:pt modelId="{7735E7D5-0E56-1F4F-B866-FCFD17434FCC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r>
            <a:rPr lang="fr-FR"/>
            <a:t>2</a:t>
          </a:r>
          <a:endParaRPr lang="fr-FR" dirty="0"/>
        </a:p>
      </dgm:t>
    </dgm:pt>
    <dgm:pt modelId="{59A28F12-2BFD-2E4B-ABD5-C91EF55D3C76}" type="sibTrans" cxnId="{C9F3DA93-4210-E046-A15B-7907998A14DD}">
      <dgm:prSet/>
      <dgm:spPr/>
      <dgm:t>
        <a:bodyPr/>
        <a:lstStyle/>
        <a:p>
          <a:endParaRPr lang="fr-FR"/>
        </a:p>
      </dgm:t>
    </dgm:pt>
    <dgm:pt modelId="{F2830C8A-8BF5-E94E-B173-C0087C37BA64}" type="parTrans" cxnId="{C9F3DA93-4210-E046-A15B-7907998A14DD}">
      <dgm:prSet/>
      <dgm:spPr/>
      <dgm:t>
        <a:bodyPr/>
        <a:lstStyle/>
        <a:p>
          <a:endParaRPr lang="fr-FR"/>
        </a:p>
      </dgm:t>
    </dgm:pt>
    <dgm:pt modelId="{6AEA3984-A96A-064B-9BF8-9DC8386F06F1}">
      <dgm:prSet phldrT="[Texte]"/>
      <dgm:spPr>
        <a:noFill/>
        <a:ln>
          <a:solidFill>
            <a:srgbClr val="00738C"/>
          </a:solidFill>
        </a:ln>
      </dgm:spPr>
      <dgm:t>
        <a:bodyPr/>
        <a:lstStyle/>
        <a:p>
          <a:endParaRPr lang="fr-FR" dirty="0">
            <a:solidFill>
              <a:srgbClr val="00303A"/>
            </a:solidFill>
          </a:endParaRPr>
        </a:p>
      </dgm:t>
    </dgm:pt>
    <dgm:pt modelId="{557C89B1-63BE-B74C-AE12-6C86186AE8F3}" type="sibTrans" cxnId="{B4A101C9-6A43-914A-8838-843BD63A65D1}">
      <dgm:prSet/>
      <dgm:spPr/>
      <dgm:t>
        <a:bodyPr/>
        <a:lstStyle/>
        <a:p>
          <a:endParaRPr lang="fr-FR"/>
        </a:p>
      </dgm:t>
    </dgm:pt>
    <dgm:pt modelId="{601824DF-AEB6-B54F-B73A-5FE48ECD542A}" type="parTrans" cxnId="{B4A101C9-6A43-914A-8838-843BD63A65D1}">
      <dgm:prSet/>
      <dgm:spPr/>
      <dgm:t>
        <a:bodyPr/>
        <a:lstStyle/>
        <a:p>
          <a:endParaRPr lang="fr-FR"/>
        </a:p>
      </dgm:t>
    </dgm:pt>
    <dgm:pt modelId="{FB95AE2D-74B9-1441-906D-65EC67D840D8}">
      <dgm:prSet phldrT="[Texte]"/>
      <dgm:spPr>
        <a:noFill/>
        <a:ln>
          <a:solidFill>
            <a:srgbClr val="00738C"/>
          </a:solidFill>
        </a:ln>
      </dgm:spPr>
      <dgm:t>
        <a:bodyPr/>
        <a:lstStyle/>
        <a:p>
          <a:endParaRPr lang="fr-FR" dirty="0">
            <a:solidFill>
              <a:srgbClr val="00303A"/>
            </a:solidFill>
          </a:endParaRPr>
        </a:p>
      </dgm:t>
    </dgm:pt>
    <dgm:pt modelId="{A6942071-FF2E-7A41-8020-730835B7EF6B}" type="parTrans" cxnId="{7A32A6F4-24BE-2949-942D-6DBE0FD281CA}">
      <dgm:prSet/>
      <dgm:spPr/>
      <dgm:t>
        <a:bodyPr/>
        <a:lstStyle/>
        <a:p>
          <a:endParaRPr lang="fr-FR"/>
        </a:p>
      </dgm:t>
    </dgm:pt>
    <dgm:pt modelId="{2ED86AE8-BE73-FE40-9038-1EF1775B9E06}" type="sibTrans" cxnId="{7A32A6F4-24BE-2949-942D-6DBE0FD281CA}">
      <dgm:prSet/>
      <dgm:spPr/>
      <dgm:t>
        <a:bodyPr/>
        <a:lstStyle/>
        <a:p>
          <a:endParaRPr lang="fr-FR"/>
        </a:p>
      </dgm:t>
    </dgm:pt>
    <dgm:pt modelId="{1A8DFA63-D199-D84E-BE77-A1F2F15F4213}" type="pres">
      <dgm:prSet presAssocID="{A64C9F80-DE0A-084E-8B23-518197CFCFB8}" presName="linearFlow" presStyleCnt="0">
        <dgm:presLayoutVars>
          <dgm:dir/>
          <dgm:animLvl val="lvl"/>
          <dgm:resizeHandles val="exact"/>
        </dgm:presLayoutVars>
      </dgm:prSet>
      <dgm:spPr/>
    </dgm:pt>
    <dgm:pt modelId="{9AE83619-9C4E-BA4F-848C-8106E53D8178}" type="pres">
      <dgm:prSet presAssocID="{854CF9DE-AAB2-EA41-BCAB-964B9A8707BD}" presName="composite" presStyleCnt="0"/>
      <dgm:spPr/>
    </dgm:pt>
    <dgm:pt modelId="{A6D21949-6FBE-FC42-8755-6DFA9DEC26A6}" type="pres">
      <dgm:prSet presAssocID="{854CF9DE-AAB2-EA41-BCAB-964B9A8707B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7B327A8-A54B-2444-8EE4-E86BF89EB5BA}" type="pres">
      <dgm:prSet presAssocID="{854CF9DE-AAB2-EA41-BCAB-964B9A8707BD}" presName="descendantText" presStyleLbl="alignAcc1" presStyleIdx="0" presStyleCnt="3">
        <dgm:presLayoutVars>
          <dgm:bulletEnabled val="1"/>
        </dgm:presLayoutVars>
      </dgm:prSet>
      <dgm:spPr/>
    </dgm:pt>
    <dgm:pt modelId="{BE46BE02-58F8-B74D-BDAA-803EF5B54D14}" type="pres">
      <dgm:prSet presAssocID="{0D936BF3-8DF6-E145-8055-75C605E3203D}" presName="sp" presStyleCnt="0"/>
      <dgm:spPr/>
    </dgm:pt>
    <dgm:pt modelId="{8C0C4058-61F8-404D-845A-CBAB243313B4}" type="pres">
      <dgm:prSet presAssocID="{7735E7D5-0E56-1F4F-B866-FCFD17434FCC}" presName="composite" presStyleCnt="0"/>
      <dgm:spPr/>
    </dgm:pt>
    <dgm:pt modelId="{C61C4AB9-8D52-2C41-A3AE-8FA3D801DBE8}" type="pres">
      <dgm:prSet presAssocID="{7735E7D5-0E56-1F4F-B866-FCFD17434FC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A30B13-92DE-A74B-9DBD-4D6FF8510364}" type="pres">
      <dgm:prSet presAssocID="{7735E7D5-0E56-1F4F-B866-FCFD17434FCC}" presName="descendantText" presStyleLbl="alignAcc1" presStyleIdx="1" presStyleCnt="3" custLinFactNeighborY="-303">
        <dgm:presLayoutVars>
          <dgm:bulletEnabled val="1"/>
        </dgm:presLayoutVars>
      </dgm:prSet>
      <dgm:spPr/>
    </dgm:pt>
    <dgm:pt modelId="{0C72F70D-DBD7-004D-9151-716F99C0E7A8}" type="pres">
      <dgm:prSet presAssocID="{59A28F12-2BFD-2E4B-ABD5-C91EF55D3C76}" presName="sp" presStyleCnt="0"/>
      <dgm:spPr/>
    </dgm:pt>
    <dgm:pt modelId="{85C6C80A-A6BC-6940-A8F9-D5F777AA81D0}" type="pres">
      <dgm:prSet presAssocID="{D46C91C2-5164-8745-BE4C-85CD10DC8DF8}" presName="composite" presStyleCnt="0"/>
      <dgm:spPr/>
    </dgm:pt>
    <dgm:pt modelId="{62D944FE-D722-AF48-8E51-7EA918E5478D}" type="pres">
      <dgm:prSet presAssocID="{D46C91C2-5164-8745-BE4C-85CD10DC8DF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DE3DB2-29D9-914A-9564-9D1C3DB87DC6}" type="pres">
      <dgm:prSet presAssocID="{D46C91C2-5164-8745-BE4C-85CD10DC8DF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E6EC902-DA24-7849-837E-69C3256C125A}" srcId="{D46C91C2-5164-8745-BE4C-85CD10DC8DF8}" destId="{A673BFB1-318B-E443-A1EA-EB70A83A68D4}" srcOrd="0" destOrd="0" parTransId="{374F7337-A933-5E4E-9043-90B1DDB649C5}" sibTransId="{B438D284-8FA7-524F-A9FC-AF5F87AE64B9}"/>
    <dgm:cxn modelId="{800CC80B-344C-7340-A1B8-A0002DDFE155}" type="presOf" srcId="{73F23FF0-6EC5-5048-BA7D-A30418B2F8F0}" destId="{A7A30B13-92DE-A74B-9DBD-4D6FF8510364}" srcOrd="0" destOrd="0" presId="urn:microsoft.com/office/officeart/2005/8/layout/chevron2"/>
    <dgm:cxn modelId="{FA542F19-0455-0C42-A209-3A4904061219}" srcId="{854CF9DE-AAB2-EA41-BCAB-964B9A8707BD}" destId="{A0892978-9BE1-FA4C-A8D7-529D50DD89AA}" srcOrd="0" destOrd="0" parTransId="{A62B565C-5640-3845-B95E-6EF0C053F358}" sibTransId="{4A088698-71CD-9648-9B5F-C52F0ED27723}"/>
    <dgm:cxn modelId="{BEB54519-461A-DD4A-A7F7-DA92651095EC}" type="presOf" srcId="{A0892978-9BE1-FA4C-A8D7-529D50DD89AA}" destId="{B7B327A8-A54B-2444-8EE4-E86BF89EB5BA}" srcOrd="0" destOrd="0" presId="urn:microsoft.com/office/officeart/2005/8/layout/chevron2"/>
    <dgm:cxn modelId="{6D3EA82A-8C1B-424A-97BE-C918010EAC13}" type="presOf" srcId="{7735E7D5-0E56-1F4F-B866-FCFD17434FCC}" destId="{C61C4AB9-8D52-2C41-A3AE-8FA3D801DBE8}" srcOrd="0" destOrd="0" presId="urn:microsoft.com/office/officeart/2005/8/layout/chevron2"/>
    <dgm:cxn modelId="{9E3FB431-694F-2B43-8E8C-B75C1E6A73CE}" type="presOf" srcId="{6AEA3984-A96A-064B-9BF8-9DC8386F06F1}" destId="{B7B327A8-A54B-2444-8EE4-E86BF89EB5BA}" srcOrd="0" destOrd="2" presId="urn:microsoft.com/office/officeart/2005/8/layout/chevron2"/>
    <dgm:cxn modelId="{A819943A-9005-9742-BA18-55FBB9EE15FD}" type="presOf" srcId="{A673BFB1-318B-E443-A1EA-EB70A83A68D4}" destId="{80DE3DB2-29D9-914A-9564-9D1C3DB87DC6}" srcOrd="0" destOrd="0" presId="urn:microsoft.com/office/officeart/2005/8/layout/chevron2"/>
    <dgm:cxn modelId="{B8727742-21E9-214D-9F41-218131709DA6}" type="presOf" srcId="{854CF9DE-AAB2-EA41-BCAB-964B9A8707BD}" destId="{A6D21949-6FBE-FC42-8755-6DFA9DEC26A6}" srcOrd="0" destOrd="0" presId="urn:microsoft.com/office/officeart/2005/8/layout/chevron2"/>
    <dgm:cxn modelId="{CF6F8B43-65EC-304C-A494-0C8DEBE0BDDA}" srcId="{A64C9F80-DE0A-084E-8B23-518197CFCFB8}" destId="{D46C91C2-5164-8745-BE4C-85CD10DC8DF8}" srcOrd="2" destOrd="0" parTransId="{9643525E-0A4D-404E-8390-C8C983B71C98}" sibTransId="{A3F3D4F8-16C9-7E40-B230-6F7A68EAFB97}"/>
    <dgm:cxn modelId="{C9F3DA93-4210-E046-A15B-7907998A14DD}" srcId="{A64C9F80-DE0A-084E-8B23-518197CFCFB8}" destId="{7735E7D5-0E56-1F4F-B866-FCFD17434FCC}" srcOrd="1" destOrd="0" parTransId="{F2830C8A-8BF5-E94E-B173-C0087C37BA64}" sibTransId="{59A28F12-2BFD-2E4B-ABD5-C91EF55D3C76}"/>
    <dgm:cxn modelId="{E4A947AE-7368-344A-9616-F816F334B3CB}" type="presOf" srcId="{A64C9F80-DE0A-084E-8B23-518197CFCFB8}" destId="{1A8DFA63-D199-D84E-BE77-A1F2F15F4213}" srcOrd="0" destOrd="0" presId="urn:microsoft.com/office/officeart/2005/8/layout/chevron2"/>
    <dgm:cxn modelId="{C7D2F4C5-D7D4-514A-80A9-D0E1BB69479B}" type="presOf" srcId="{FB95AE2D-74B9-1441-906D-65EC67D840D8}" destId="{B7B327A8-A54B-2444-8EE4-E86BF89EB5BA}" srcOrd="0" destOrd="1" presId="urn:microsoft.com/office/officeart/2005/8/layout/chevron2"/>
    <dgm:cxn modelId="{B4A101C9-6A43-914A-8838-843BD63A65D1}" srcId="{854CF9DE-AAB2-EA41-BCAB-964B9A8707BD}" destId="{6AEA3984-A96A-064B-9BF8-9DC8386F06F1}" srcOrd="2" destOrd="0" parTransId="{601824DF-AEB6-B54F-B73A-5FE48ECD542A}" sibTransId="{557C89B1-63BE-B74C-AE12-6C86186AE8F3}"/>
    <dgm:cxn modelId="{7A32A6F4-24BE-2949-942D-6DBE0FD281CA}" srcId="{854CF9DE-AAB2-EA41-BCAB-964B9A8707BD}" destId="{FB95AE2D-74B9-1441-906D-65EC67D840D8}" srcOrd="1" destOrd="0" parTransId="{A6942071-FF2E-7A41-8020-730835B7EF6B}" sibTransId="{2ED86AE8-BE73-FE40-9038-1EF1775B9E06}"/>
    <dgm:cxn modelId="{C20814F6-EBDC-6E45-AA52-D1F13230DB52}" srcId="{7735E7D5-0E56-1F4F-B866-FCFD17434FCC}" destId="{73F23FF0-6EC5-5048-BA7D-A30418B2F8F0}" srcOrd="0" destOrd="0" parTransId="{800938B4-520E-3648-A19C-53FEE88B9D6D}" sibTransId="{6FDD63AA-5125-7344-B86C-40081E938E7A}"/>
    <dgm:cxn modelId="{166388F8-963B-9C4B-827D-7ABB2C0DF423}" srcId="{A64C9F80-DE0A-084E-8B23-518197CFCFB8}" destId="{854CF9DE-AAB2-EA41-BCAB-964B9A8707BD}" srcOrd="0" destOrd="0" parTransId="{18E7B6FC-00A2-674C-BC6E-C5070B95245B}" sibTransId="{0D936BF3-8DF6-E145-8055-75C605E3203D}"/>
    <dgm:cxn modelId="{055BFAFD-D636-0B4F-BA4F-330D61117247}" type="presOf" srcId="{D46C91C2-5164-8745-BE4C-85CD10DC8DF8}" destId="{62D944FE-D722-AF48-8E51-7EA918E5478D}" srcOrd="0" destOrd="0" presId="urn:microsoft.com/office/officeart/2005/8/layout/chevron2"/>
    <dgm:cxn modelId="{6C56519B-2123-824C-A4B8-274A1585378B}" type="presParOf" srcId="{1A8DFA63-D199-D84E-BE77-A1F2F15F4213}" destId="{9AE83619-9C4E-BA4F-848C-8106E53D8178}" srcOrd="0" destOrd="0" presId="urn:microsoft.com/office/officeart/2005/8/layout/chevron2"/>
    <dgm:cxn modelId="{965C24A5-447F-8E49-8E36-86281D62583A}" type="presParOf" srcId="{9AE83619-9C4E-BA4F-848C-8106E53D8178}" destId="{A6D21949-6FBE-FC42-8755-6DFA9DEC26A6}" srcOrd="0" destOrd="0" presId="urn:microsoft.com/office/officeart/2005/8/layout/chevron2"/>
    <dgm:cxn modelId="{1FFDDC33-5C58-7240-86F1-FE4C894759AE}" type="presParOf" srcId="{9AE83619-9C4E-BA4F-848C-8106E53D8178}" destId="{B7B327A8-A54B-2444-8EE4-E86BF89EB5BA}" srcOrd="1" destOrd="0" presId="urn:microsoft.com/office/officeart/2005/8/layout/chevron2"/>
    <dgm:cxn modelId="{3D5F4859-F2BE-3D47-B674-228675CE7080}" type="presParOf" srcId="{1A8DFA63-D199-D84E-BE77-A1F2F15F4213}" destId="{BE46BE02-58F8-B74D-BDAA-803EF5B54D14}" srcOrd="1" destOrd="0" presId="urn:microsoft.com/office/officeart/2005/8/layout/chevron2"/>
    <dgm:cxn modelId="{D53F1264-4AEB-3B46-89F2-7A3945D71E89}" type="presParOf" srcId="{1A8DFA63-D199-D84E-BE77-A1F2F15F4213}" destId="{8C0C4058-61F8-404D-845A-CBAB243313B4}" srcOrd="2" destOrd="0" presId="urn:microsoft.com/office/officeart/2005/8/layout/chevron2"/>
    <dgm:cxn modelId="{97DA9654-8DAA-BC4A-8F26-7708FA368453}" type="presParOf" srcId="{8C0C4058-61F8-404D-845A-CBAB243313B4}" destId="{C61C4AB9-8D52-2C41-A3AE-8FA3D801DBE8}" srcOrd="0" destOrd="0" presId="urn:microsoft.com/office/officeart/2005/8/layout/chevron2"/>
    <dgm:cxn modelId="{69A53467-D182-CB4F-94C7-D3710E7835FF}" type="presParOf" srcId="{8C0C4058-61F8-404D-845A-CBAB243313B4}" destId="{A7A30B13-92DE-A74B-9DBD-4D6FF8510364}" srcOrd="1" destOrd="0" presId="urn:microsoft.com/office/officeart/2005/8/layout/chevron2"/>
    <dgm:cxn modelId="{D97BC23D-DCBD-8446-AE17-E4ACEDFF9214}" type="presParOf" srcId="{1A8DFA63-D199-D84E-BE77-A1F2F15F4213}" destId="{0C72F70D-DBD7-004D-9151-716F99C0E7A8}" srcOrd="3" destOrd="0" presId="urn:microsoft.com/office/officeart/2005/8/layout/chevron2"/>
    <dgm:cxn modelId="{2DC7FABD-A4CC-6249-BC70-3140E82F7916}" type="presParOf" srcId="{1A8DFA63-D199-D84E-BE77-A1F2F15F4213}" destId="{85C6C80A-A6BC-6940-A8F9-D5F777AA81D0}" srcOrd="4" destOrd="0" presId="urn:microsoft.com/office/officeart/2005/8/layout/chevron2"/>
    <dgm:cxn modelId="{281BEDDB-C7B0-A94A-9CEE-B88FEEAD2328}" type="presParOf" srcId="{85C6C80A-A6BC-6940-A8F9-D5F777AA81D0}" destId="{62D944FE-D722-AF48-8E51-7EA918E5478D}" srcOrd="0" destOrd="0" presId="urn:microsoft.com/office/officeart/2005/8/layout/chevron2"/>
    <dgm:cxn modelId="{502C6FFD-DF04-3548-8F03-08956791EE6C}" type="presParOf" srcId="{85C6C80A-A6BC-6940-A8F9-D5F777AA81D0}" destId="{80DE3DB2-29D9-914A-9564-9D1C3DB87DC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C9F80-DE0A-084E-8B23-518197CFCFB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892978-9BE1-FA4C-A8D7-529D50DD89AA}">
      <dgm:prSet phldrT="[Texte]"/>
      <dgm:spPr>
        <a:noFill/>
        <a:ln>
          <a:solidFill>
            <a:srgbClr val="00738C"/>
          </a:solidFill>
        </a:ln>
      </dgm:spPr>
      <dgm:t>
        <a:bodyPr/>
        <a:lstStyle/>
        <a:p>
          <a:r>
            <a:rPr lang="fr-FR" dirty="0">
              <a:solidFill>
                <a:srgbClr val="00303A"/>
              </a:solidFill>
            </a:rPr>
            <a:t>La garantie d’une superficie minimale de consommation d’ENAF (commune avec ou sans PLU)</a:t>
          </a:r>
        </a:p>
      </dgm:t>
    </dgm:pt>
    <dgm:pt modelId="{A62B565C-5640-3845-B95E-6EF0C053F358}" type="parTrans" cxnId="{FA542F19-0455-0C42-A209-3A4904061219}">
      <dgm:prSet/>
      <dgm:spPr/>
      <dgm:t>
        <a:bodyPr/>
        <a:lstStyle/>
        <a:p>
          <a:endParaRPr lang="fr-FR"/>
        </a:p>
      </dgm:t>
    </dgm:pt>
    <dgm:pt modelId="{4A088698-71CD-9648-9B5F-C52F0ED27723}" type="sibTrans" cxnId="{FA542F19-0455-0C42-A209-3A4904061219}">
      <dgm:prSet/>
      <dgm:spPr/>
      <dgm:t>
        <a:bodyPr/>
        <a:lstStyle/>
        <a:p>
          <a:endParaRPr lang="fr-FR"/>
        </a:p>
      </dgm:t>
    </dgm:pt>
    <dgm:pt modelId="{7735E7D5-0E56-1F4F-B866-FCFD17434FCC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r>
            <a:rPr lang="fr-FR" dirty="0"/>
            <a:t>2</a:t>
          </a:r>
        </a:p>
      </dgm:t>
    </dgm:pt>
    <dgm:pt modelId="{F2830C8A-8BF5-E94E-B173-C0087C37BA64}" type="parTrans" cxnId="{C9F3DA93-4210-E046-A15B-7907998A14DD}">
      <dgm:prSet/>
      <dgm:spPr/>
      <dgm:t>
        <a:bodyPr/>
        <a:lstStyle/>
        <a:p>
          <a:endParaRPr lang="fr-FR"/>
        </a:p>
      </dgm:t>
    </dgm:pt>
    <dgm:pt modelId="{59A28F12-2BFD-2E4B-ABD5-C91EF55D3C76}" type="sibTrans" cxnId="{C9F3DA93-4210-E046-A15B-7907998A14DD}">
      <dgm:prSet/>
      <dgm:spPr/>
      <dgm:t>
        <a:bodyPr/>
        <a:lstStyle/>
        <a:p>
          <a:endParaRPr lang="fr-FR"/>
        </a:p>
      </dgm:t>
    </dgm:pt>
    <dgm:pt modelId="{73F23FF0-6EC5-5048-BA7D-A30418B2F8F0}">
      <dgm:prSet phldrT="[Texte]"/>
      <dgm:spPr>
        <a:ln>
          <a:solidFill>
            <a:srgbClr val="00738C"/>
          </a:solidFill>
        </a:ln>
      </dgm:spPr>
      <dgm:t>
        <a:bodyPr/>
        <a:lstStyle/>
        <a:p>
          <a:pPr algn="just"/>
          <a:r>
            <a:rPr lang="fr-FR" dirty="0">
              <a:solidFill>
                <a:srgbClr val="00303A"/>
              </a:solidFill>
            </a:rPr>
            <a:t>La prise en compte des spécificités territoriales (zone littorale…)</a:t>
          </a:r>
        </a:p>
      </dgm:t>
    </dgm:pt>
    <dgm:pt modelId="{800938B4-520E-3648-A19C-53FEE88B9D6D}" type="parTrans" cxnId="{C20814F6-EBDC-6E45-AA52-D1F13230DB52}">
      <dgm:prSet/>
      <dgm:spPr/>
      <dgm:t>
        <a:bodyPr/>
        <a:lstStyle/>
        <a:p>
          <a:endParaRPr lang="fr-FR"/>
        </a:p>
      </dgm:t>
    </dgm:pt>
    <dgm:pt modelId="{6FDD63AA-5125-7344-B86C-40081E938E7A}" type="sibTrans" cxnId="{C20814F6-EBDC-6E45-AA52-D1F13230DB52}">
      <dgm:prSet/>
      <dgm:spPr/>
      <dgm:t>
        <a:bodyPr/>
        <a:lstStyle/>
        <a:p>
          <a:endParaRPr lang="fr-FR"/>
        </a:p>
      </dgm:t>
    </dgm:pt>
    <dgm:pt modelId="{854CF9DE-AAB2-EA41-BCAB-964B9A8707BD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r>
            <a:rPr lang="fr-FR" dirty="0"/>
            <a:t>1</a:t>
          </a:r>
        </a:p>
      </dgm:t>
    </dgm:pt>
    <dgm:pt modelId="{0D936BF3-8DF6-E145-8055-75C605E3203D}" type="sibTrans" cxnId="{166388F8-963B-9C4B-827D-7ABB2C0DF423}">
      <dgm:prSet/>
      <dgm:spPr/>
      <dgm:t>
        <a:bodyPr/>
        <a:lstStyle/>
        <a:p>
          <a:endParaRPr lang="fr-FR"/>
        </a:p>
      </dgm:t>
    </dgm:pt>
    <dgm:pt modelId="{18E7B6FC-00A2-674C-BC6E-C5070B95245B}" type="parTrans" cxnId="{166388F8-963B-9C4B-827D-7ABB2C0DF423}">
      <dgm:prSet/>
      <dgm:spPr/>
      <dgm:t>
        <a:bodyPr/>
        <a:lstStyle/>
        <a:p>
          <a:endParaRPr lang="fr-FR"/>
        </a:p>
      </dgm:t>
    </dgm:pt>
    <dgm:pt modelId="{FE475A23-3723-48E8-B4A1-7BACE898C57F}">
      <dgm:prSet phldrT="[Texte]"/>
      <dgm:spPr>
        <a:solidFill>
          <a:srgbClr val="00738C"/>
        </a:solidFill>
        <a:ln>
          <a:solidFill>
            <a:srgbClr val="00738C"/>
          </a:solidFill>
        </a:ln>
      </dgm:spPr>
      <dgm:t>
        <a:bodyPr/>
        <a:lstStyle/>
        <a:p>
          <a:pPr algn="ctr"/>
          <a:r>
            <a:rPr lang="fr-FR" dirty="0">
              <a:solidFill>
                <a:schemeClr val="bg1"/>
              </a:solidFill>
            </a:rPr>
            <a:t>3</a:t>
          </a:r>
        </a:p>
      </dgm:t>
    </dgm:pt>
    <dgm:pt modelId="{9D43695C-DB1F-4BA2-B501-4C6348196CDA}" type="parTrans" cxnId="{A31707EE-AC58-4CFC-A711-E4352FCAF1A9}">
      <dgm:prSet/>
      <dgm:spPr/>
    </dgm:pt>
    <dgm:pt modelId="{A50DC923-9AB4-4D96-BD5A-E5639A9DEECD}" type="sibTrans" cxnId="{A31707EE-AC58-4CFC-A711-E4352FCAF1A9}">
      <dgm:prSet/>
      <dgm:spPr/>
    </dgm:pt>
    <dgm:pt modelId="{0880966E-470E-431C-8966-E6D4F0BF95D0}">
      <dgm:prSet phldrT="[Texte]"/>
      <dgm:spPr>
        <a:ln>
          <a:solidFill>
            <a:srgbClr val="00738C"/>
          </a:solidFill>
        </a:ln>
      </dgm:spPr>
      <dgm:t>
        <a:bodyPr/>
        <a:lstStyle/>
        <a:p>
          <a:pPr algn="just"/>
          <a:r>
            <a:rPr lang="fr-FR" dirty="0">
              <a:solidFill>
                <a:srgbClr val="00303A"/>
              </a:solidFill>
            </a:rPr>
            <a:t> Les grands projets d’intérêt  général majeur</a:t>
          </a:r>
        </a:p>
      </dgm:t>
    </dgm:pt>
    <dgm:pt modelId="{491DC632-0E11-4BFD-B057-F933F0E0943C}" type="parTrans" cxnId="{A4CCE372-A714-416A-A65E-72D2431B618E}">
      <dgm:prSet/>
      <dgm:spPr/>
    </dgm:pt>
    <dgm:pt modelId="{330E968B-CD65-4BD7-A62E-B40188014A8B}" type="sibTrans" cxnId="{A4CCE372-A714-416A-A65E-72D2431B618E}">
      <dgm:prSet/>
      <dgm:spPr/>
    </dgm:pt>
    <dgm:pt modelId="{1A8DFA63-D199-D84E-BE77-A1F2F15F4213}" type="pres">
      <dgm:prSet presAssocID="{A64C9F80-DE0A-084E-8B23-518197CFCFB8}" presName="linearFlow" presStyleCnt="0">
        <dgm:presLayoutVars>
          <dgm:dir/>
          <dgm:animLvl val="lvl"/>
          <dgm:resizeHandles val="exact"/>
        </dgm:presLayoutVars>
      </dgm:prSet>
      <dgm:spPr/>
    </dgm:pt>
    <dgm:pt modelId="{9AE83619-9C4E-BA4F-848C-8106E53D8178}" type="pres">
      <dgm:prSet presAssocID="{854CF9DE-AAB2-EA41-BCAB-964B9A8707BD}" presName="composite" presStyleCnt="0"/>
      <dgm:spPr/>
    </dgm:pt>
    <dgm:pt modelId="{A6D21949-6FBE-FC42-8755-6DFA9DEC26A6}" type="pres">
      <dgm:prSet presAssocID="{854CF9DE-AAB2-EA41-BCAB-964B9A8707BD}" presName="parentText" presStyleLbl="alignNode1" presStyleIdx="0" presStyleCnt="3" custLinFactNeighborX="-48" custLinFactNeighborY="-37">
        <dgm:presLayoutVars>
          <dgm:chMax val="1"/>
          <dgm:bulletEnabled val="1"/>
        </dgm:presLayoutVars>
      </dgm:prSet>
      <dgm:spPr/>
    </dgm:pt>
    <dgm:pt modelId="{B7B327A8-A54B-2444-8EE4-E86BF89EB5BA}" type="pres">
      <dgm:prSet presAssocID="{854CF9DE-AAB2-EA41-BCAB-964B9A8707BD}" presName="descendantText" presStyleLbl="alignAcc1" presStyleIdx="0" presStyleCnt="3">
        <dgm:presLayoutVars>
          <dgm:bulletEnabled val="1"/>
        </dgm:presLayoutVars>
      </dgm:prSet>
      <dgm:spPr/>
    </dgm:pt>
    <dgm:pt modelId="{BE46BE02-58F8-B74D-BDAA-803EF5B54D14}" type="pres">
      <dgm:prSet presAssocID="{0D936BF3-8DF6-E145-8055-75C605E3203D}" presName="sp" presStyleCnt="0"/>
      <dgm:spPr/>
    </dgm:pt>
    <dgm:pt modelId="{8C0C4058-61F8-404D-845A-CBAB243313B4}" type="pres">
      <dgm:prSet presAssocID="{7735E7D5-0E56-1F4F-B866-FCFD17434FCC}" presName="composite" presStyleCnt="0"/>
      <dgm:spPr/>
    </dgm:pt>
    <dgm:pt modelId="{C61C4AB9-8D52-2C41-A3AE-8FA3D801DBE8}" type="pres">
      <dgm:prSet presAssocID="{7735E7D5-0E56-1F4F-B866-FCFD17434FC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A30B13-92DE-A74B-9DBD-4D6FF8510364}" type="pres">
      <dgm:prSet presAssocID="{7735E7D5-0E56-1F4F-B866-FCFD17434FCC}" presName="descendantText" presStyleLbl="alignAcc1" presStyleIdx="1" presStyleCnt="3" custLinFactNeighborY="588">
        <dgm:presLayoutVars>
          <dgm:bulletEnabled val="1"/>
        </dgm:presLayoutVars>
      </dgm:prSet>
      <dgm:spPr/>
    </dgm:pt>
    <dgm:pt modelId="{6489C917-FE67-4491-B3CD-95220CCC76E9}" type="pres">
      <dgm:prSet presAssocID="{59A28F12-2BFD-2E4B-ABD5-C91EF55D3C76}" presName="sp" presStyleCnt="0"/>
      <dgm:spPr/>
    </dgm:pt>
    <dgm:pt modelId="{9346FDD3-EF56-4019-A3C5-90B86D833756}" type="pres">
      <dgm:prSet presAssocID="{FE475A23-3723-48E8-B4A1-7BACE898C57F}" presName="composite" presStyleCnt="0"/>
      <dgm:spPr/>
    </dgm:pt>
    <dgm:pt modelId="{B9220586-B9F1-4E7D-BF0B-DB14E706BAEF}" type="pres">
      <dgm:prSet presAssocID="{FE475A23-3723-48E8-B4A1-7BACE898C5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1CB4021-72D3-428C-919B-D26DFE9F24AC}" type="pres">
      <dgm:prSet presAssocID="{FE475A23-3723-48E8-B4A1-7BACE898C57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FA542F19-0455-0C42-A209-3A4904061219}" srcId="{854CF9DE-AAB2-EA41-BCAB-964B9A8707BD}" destId="{A0892978-9BE1-FA4C-A8D7-529D50DD89AA}" srcOrd="0" destOrd="0" parTransId="{A62B565C-5640-3845-B95E-6EF0C053F358}" sibTransId="{4A088698-71CD-9648-9B5F-C52F0ED27723}"/>
    <dgm:cxn modelId="{6E9E6D2A-3E7E-3642-B1C1-3C8A6B9B8FC5}" type="presOf" srcId="{A0892978-9BE1-FA4C-A8D7-529D50DD89AA}" destId="{B7B327A8-A54B-2444-8EE4-E86BF89EB5BA}" srcOrd="0" destOrd="0" presId="urn:microsoft.com/office/officeart/2005/8/layout/chevron2"/>
    <dgm:cxn modelId="{60B15C31-8AD1-344D-8A4D-F0B0F8D6B2C5}" type="presOf" srcId="{7735E7D5-0E56-1F4F-B866-FCFD17434FCC}" destId="{C61C4AB9-8D52-2C41-A3AE-8FA3D801DBE8}" srcOrd="0" destOrd="0" presId="urn:microsoft.com/office/officeart/2005/8/layout/chevron2"/>
    <dgm:cxn modelId="{A320B363-4D5C-43CE-A064-6AB90097C04A}" type="presOf" srcId="{0880966E-470E-431C-8966-E6D4F0BF95D0}" destId="{C1CB4021-72D3-428C-919B-D26DFE9F24AC}" srcOrd="0" destOrd="0" presId="urn:microsoft.com/office/officeart/2005/8/layout/chevron2"/>
    <dgm:cxn modelId="{A4CCE372-A714-416A-A65E-72D2431B618E}" srcId="{FE475A23-3723-48E8-B4A1-7BACE898C57F}" destId="{0880966E-470E-431C-8966-E6D4F0BF95D0}" srcOrd="0" destOrd="0" parTransId="{491DC632-0E11-4BFD-B057-F933F0E0943C}" sibTransId="{330E968B-CD65-4BD7-A62E-B40188014A8B}"/>
    <dgm:cxn modelId="{C9F3DA93-4210-E046-A15B-7907998A14DD}" srcId="{A64C9F80-DE0A-084E-8B23-518197CFCFB8}" destId="{7735E7D5-0E56-1F4F-B866-FCFD17434FCC}" srcOrd="1" destOrd="0" parTransId="{F2830C8A-8BF5-E94E-B173-C0087C37BA64}" sibTransId="{59A28F12-2BFD-2E4B-ABD5-C91EF55D3C76}"/>
    <dgm:cxn modelId="{E4A947AE-7368-344A-9616-F816F334B3CB}" type="presOf" srcId="{A64C9F80-DE0A-084E-8B23-518197CFCFB8}" destId="{1A8DFA63-D199-D84E-BE77-A1F2F15F4213}" srcOrd="0" destOrd="0" presId="urn:microsoft.com/office/officeart/2005/8/layout/chevron2"/>
    <dgm:cxn modelId="{F02DCBBA-7C30-45A0-BB7A-AD4AFB28D079}" type="presOf" srcId="{FE475A23-3723-48E8-B4A1-7BACE898C57F}" destId="{B9220586-B9F1-4E7D-BF0B-DB14E706BAEF}" srcOrd="0" destOrd="0" presId="urn:microsoft.com/office/officeart/2005/8/layout/chevron2"/>
    <dgm:cxn modelId="{8B23EFCC-F94B-EE49-AF0E-1E732EBA3BCA}" type="presOf" srcId="{73F23FF0-6EC5-5048-BA7D-A30418B2F8F0}" destId="{A7A30B13-92DE-A74B-9DBD-4D6FF8510364}" srcOrd="0" destOrd="0" presId="urn:microsoft.com/office/officeart/2005/8/layout/chevron2"/>
    <dgm:cxn modelId="{84F421E2-FC3E-7A4D-BA07-7633CF4032A5}" type="presOf" srcId="{854CF9DE-AAB2-EA41-BCAB-964B9A8707BD}" destId="{A6D21949-6FBE-FC42-8755-6DFA9DEC26A6}" srcOrd="0" destOrd="0" presId="urn:microsoft.com/office/officeart/2005/8/layout/chevron2"/>
    <dgm:cxn modelId="{A31707EE-AC58-4CFC-A711-E4352FCAF1A9}" srcId="{A64C9F80-DE0A-084E-8B23-518197CFCFB8}" destId="{FE475A23-3723-48E8-B4A1-7BACE898C57F}" srcOrd="2" destOrd="0" parTransId="{9D43695C-DB1F-4BA2-B501-4C6348196CDA}" sibTransId="{A50DC923-9AB4-4D96-BD5A-E5639A9DEECD}"/>
    <dgm:cxn modelId="{C20814F6-EBDC-6E45-AA52-D1F13230DB52}" srcId="{7735E7D5-0E56-1F4F-B866-FCFD17434FCC}" destId="{73F23FF0-6EC5-5048-BA7D-A30418B2F8F0}" srcOrd="0" destOrd="0" parTransId="{800938B4-520E-3648-A19C-53FEE88B9D6D}" sibTransId="{6FDD63AA-5125-7344-B86C-40081E938E7A}"/>
    <dgm:cxn modelId="{166388F8-963B-9C4B-827D-7ABB2C0DF423}" srcId="{A64C9F80-DE0A-084E-8B23-518197CFCFB8}" destId="{854CF9DE-AAB2-EA41-BCAB-964B9A8707BD}" srcOrd="0" destOrd="0" parTransId="{18E7B6FC-00A2-674C-BC6E-C5070B95245B}" sibTransId="{0D936BF3-8DF6-E145-8055-75C605E3203D}"/>
    <dgm:cxn modelId="{092484BF-CB22-0C49-BF43-9042D2B59CB1}" type="presParOf" srcId="{1A8DFA63-D199-D84E-BE77-A1F2F15F4213}" destId="{9AE83619-9C4E-BA4F-848C-8106E53D8178}" srcOrd="0" destOrd="0" presId="urn:microsoft.com/office/officeart/2005/8/layout/chevron2"/>
    <dgm:cxn modelId="{42CFDF12-45DD-BA4F-9A47-D6D1FCC54570}" type="presParOf" srcId="{9AE83619-9C4E-BA4F-848C-8106E53D8178}" destId="{A6D21949-6FBE-FC42-8755-6DFA9DEC26A6}" srcOrd="0" destOrd="0" presId="urn:microsoft.com/office/officeart/2005/8/layout/chevron2"/>
    <dgm:cxn modelId="{4AB374DC-7EAD-B14B-8B6B-D56B00D289E5}" type="presParOf" srcId="{9AE83619-9C4E-BA4F-848C-8106E53D8178}" destId="{B7B327A8-A54B-2444-8EE4-E86BF89EB5BA}" srcOrd="1" destOrd="0" presId="urn:microsoft.com/office/officeart/2005/8/layout/chevron2"/>
    <dgm:cxn modelId="{71444E23-92E1-FE46-960E-EC232A59FD5C}" type="presParOf" srcId="{1A8DFA63-D199-D84E-BE77-A1F2F15F4213}" destId="{BE46BE02-58F8-B74D-BDAA-803EF5B54D14}" srcOrd="1" destOrd="0" presId="urn:microsoft.com/office/officeart/2005/8/layout/chevron2"/>
    <dgm:cxn modelId="{B3CA1FEF-321B-8241-8736-1318568A6679}" type="presParOf" srcId="{1A8DFA63-D199-D84E-BE77-A1F2F15F4213}" destId="{8C0C4058-61F8-404D-845A-CBAB243313B4}" srcOrd="2" destOrd="0" presId="urn:microsoft.com/office/officeart/2005/8/layout/chevron2"/>
    <dgm:cxn modelId="{247D15D0-40CF-2F4C-A9CC-F8060040CC25}" type="presParOf" srcId="{8C0C4058-61F8-404D-845A-CBAB243313B4}" destId="{C61C4AB9-8D52-2C41-A3AE-8FA3D801DBE8}" srcOrd="0" destOrd="0" presId="urn:microsoft.com/office/officeart/2005/8/layout/chevron2"/>
    <dgm:cxn modelId="{D797A7E3-22D9-024E-B593-EA69615829B3}" type="presParOf" srcId="{8C0C4058-61F8-404D-845A-CBAB243313B4}" destId="{A7A30B13-92DE-A74B-9DBD-4D6FF8510364}" srcOrd="1" destOrd="0" presId="urn:microsoft.com/office/officeart/2005/8/layout/chevron2"/>
    <dgm:cxn modelId="{64E75835-BEFC-4D0D-95E7-1998ED5932AE}" type="presParOf" srcId="{1A8DFA63-D199-D84E-BE77-A1F2F15F4213}" destId="{6489C917-FE67-4491-B3CD-95220CCC76E9}" srcOrd="3" destOrd="0" presId="urn:microsoft.com/office/officeart/2005/8/layout/chevron2"/>
    <dgm:cxn modelId="{69926432-1C0E-4C26-8601-2110D2986A32}" type="presParOf" srcId="{1A8DFA63-D199-D84E-BE77-A1F2F15F4213}" destId="{9346FDD3-EF56-4019-A3C5-90B86D833756}" srcOrd="4" destOrd="0" presId="urn:microsoft.com/office/officeart/2005/8/layout/chevron2"/>
    <dgm:cxn modelId="{8C24B326-31A7-4C57-BB89-F01D6812FB84}" type="presParOf" srcId="{9346FDD3-EF56-4019-A3C5-90B86D833756}" destId="{B9220586-B9F1-4E7D-BF0B-DB14E706BAEF}" srcOrd="0" destOrd="0" presId="urn:microsoft.com/office/officeart/2005/8/layout/chevron2"/>
    <dgm:cxn modelId="{A338124A-A517-47C2-98EB-05797B4095E6}" type="presParOf" srcId="{9346FDD3-EF56-4019-A3C5-90B86D833756}" destId="{C1CB4021-72D3-428C-919B-D26DFE9F24AC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1949-6FBE-FC42-8755-6DFA9DEC26A6}">
      <dsp:nvSpPr>
        <dsp:cNvPr id="0" name=""/>
        <dsp:cNvSpPr/>
      </dsp:nvSpPr>
      <dsp:spPr>
        <a:xfrm rot="5400000">
          <a:off x="-275346" y="277998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1</a:t>
          </a:r>
        </a:p>
      </dsp:txBody>
      <dsp:txXfrm rot="-5400000">
        <a:off x="1" y="645127"/>
        <a:ext cx="1284952" cy="550694"/>
      </dsp:txXfrm>
    </dsp:sp>
    <dsp:sp modelId="{B7B327A8-A54B-2444-8EE4-E86BF89EB5BA}">
      <dsp:nvSpPr>
        <dsp:cNvPr id="0" name=""/>
        <dsp:cNvSpPr/>
      </dsp:nvSpPr>
      <dsp:spPr>
        <a:xfrm rot="5400000">
          <a:off x="4005439" y="-2717835"/>
          <a:ext cx="1193170" cy="6634143"/>
        </a:xfrm>
        <a:prstGeom prst="round2SameRect">
          <a:avLst/>
        </a:prstGeom>
        <a:noFill/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srgbClr val="00303A"/>
              </a:solidFill>
            </a:rPr>
            <a:t>L’objectif ZAN : quelles incidences à l’échelle de mon projet 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900" kern="1200" dirty="0">
            <a:solidFill>
              <a:srgbClr val="00303A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900" kern="1200" dirty="0">
            <a:solidFill>
              <a:srgbClr val="00303A"/>
            </a:solidFill>
          </a:endParaRPr>
        </a:p>
      </dsp:txBody>
      <dsp:txXfrm rot="-5400000">
        <a:off x="1284953" y="60897"/>
        <a:ext cx="6575897" cy="1076678"/>
      </dsp:txXfrm>
    </dsp:sp>
    <dsp:sp modelId="{C61C4AB9-8D52-2C41-A3AE-8FA3D801DBE8}">
      <dsp:nvSpPr>
        <dsp:cNvPr id="0" name=""/>
        <dsp:cNvSpPr/>
      </dsp:nvSpPr>
      <dsp:spPr>
        <a:xfrm rot="5400000">
          <a:off x="-275346" y="1921919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2</a:t>
          </a:r>
          <a:endParaRPr lang="fr-FR" sz="3600" kern="1200" dirty="0"/>
        </a:p>
      </dsp:txBody>
      <dsp:txXfrm rot="-5400000">
        <a:off x="1" y="2289048"/>
        <a:ext cx="1284952" cy="550694"/>
      </dsp:txXfrm>
    </dsp:sp>
    <dsp:sp modelId="{A7A30B13-92DE-A74B-9DBD-4D6FF8510364}">
      <dsp:nvSpPr>
        <dsp:cNvPr id="0" name=""/>
        <dsp:cNvSpPr/>
      </dsp:nvSpPr>
      <dsp:spPr>
        <a:xfrm rot="5400000">
          <a:off x="4005439" y="-1077529"/>
          <a:ext cx="1193170" cy="6634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srgbClr val="00303A"/>
              </a:solidFill>
            </a:rPr>
            <a:t>L'objectif ZAN : quels nouveaux outils juridiques à destination des collectivités pour lutter contre l’artificialisation des sols ?</a:t>
          </a:r>
        </a:p>
      </dsp:txBody>
      <dsp:txXfrm rot="-5400000">
        <a:off x="1284953" y="1701203"/>
        <a:ext cx="6575897" cy="1076678"/>
      </dsp:txXfrm>
    </dsp:sp>
    <dsp:sp modelId="{62D944FE-D722-AF48-8E51-7EA918E5478D}">
      <dsp:nvSpPr>
        <dsp:cNvPr id="0" name=""/>
        <dsp:cNvSpPr/>
      </dsp:nvSpPr>
      <dsp:spPr>
        <a:xfrm rot="5400000">
          <a:off x="-275346" y="3565840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3</a:t>
          </a:r>
        </a:p>
      </dsp:txBody>
      <dsp:txXfrm rot="-5400000">
        <a:off x="1" y="3932969"/>
        <a:ext cx="1284952" cy="550694"/>
      </dsp:txXfrm>
    </dsp:sp>
    <dsp:sp modelId="{80DE3DB2-29D9-914A-9564-9D1C3DB87DC6}">
      <dsp:nvSpPr>
        <dsp:cNvPr id="0" name=""/>
        <dsp:cNvSpPr/>
      </dsp:nvSpPr>
      <dsp:spPr>
        <a:xfrm rot="5400000">
          <a:off x="4005439" y="570006"/>
          <a:ext cx="1193170" cy="6634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srgbClr val="00303A"/>
              </a:solidFill>
            </a:rPr>
            <a:t>L'objectif ZAN : quelles préconisations à adopter  à l’échelle de mon projet?</a:t>
          </a:r>
        </a:p>
      </dsp:txBody>
      <dsp:txXfrm rot="-5400000">
        <a:off x="1284953" y="3348738"/>
        <a:ext cx="6575897" cy="107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1949-6FBE-FC42-8755-6DFA9DEC26A6}">
      <dsp:nvSpPr>
        <dsp:cNvPr id="0" name=""/>
        <dsp:cNvSpPr/>
      </dsp:nvSpPr>
      <dsp:spPr>
        <a:xfrm rot="5400000">
          <a:off x="-275346" y="277318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1</a:t>
          </a:r>
        </a:p>
      </dsp:txBody>
      <dsp:txXfrm rot="-5400000">
        <a:off x="1" y="644447"/>
        <a:ext cx="1284952" cy="550694"/>
      </dsp:txXfrm>
    </dsp:sp>
    <dsp:sp modelId="{B7B327A8-A54B-2444-8EE4-E86BF89EB5BA}">
      <dsp:nvSpPr>
        <dsp:cNvPr id="0" name=""/>
        <dsp:cNvSpPr/>
      </dsp:nvSpPr>
      <dsp:spPr>
        <a:xfrm rot="5400000">
          <a:off x="4005439" y="-2717835"/>
          <a:ext cx="1193170" cy="6634143"/>
        </a:xfrm>
        <a:prstGeom prst="round2SameRect">
          <a:avLst/>
        </a:prstGeom>
        <a:noFill/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303A"/>
              </a:solidFill>
            </a:rPr>
            <a:t>La garantie d’une superficie minimale de consommation d’ENAF (commune avec ou sans PLU)</a:t>
          </a:r>
        </a:p>
      </dsp:txBody>
      <dsp:txXfrm rot="-5400000">
        <a:off x="1284953" y="60897"/>
        <a:ext cx="6575897" cy="1076678"/>
      </dsp:txXfrm>
    </dsp:sp>
    <dsp:sp modelId="{C61C4AB9-8D52-2C41-A3AE-8FA3D801DBE8}">
      <dsp:nvSpPr>
        <dsp:cNvPr id="0" name=""/>
        <dsp:cNvSpPr/>
      </dsp:nvSpPr>
      <dsp:spPr>
        <a:xfrm rot="5400000">
          <a:off x="-275346" y="1921919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2</a:t>
          </a:r>
        </a:p>
      </dsp:txBody>
      <dsp:txXfrm rot="-5400000">
        <a:off x="1" y="2289048"/>
        <a:ext cx="1284952" cy="550694"/>
      </dsp:txXfrm>
    </dsp:sp>
    <dsp:sp modelId="{A7A30B13-92DE-A74B-9DBD-4D6FF8510364}">
      <dsp:nvSpPr>
        <dsp:cNvPr id="0" name=""/>
        <dsp:cNvSpPr/>
      </dsp:nvSpPr>
      <dsp:spPr>
        <a:xfrm rot="5400000">
          <a:off x="4005439" y="-1066898"/>
          <a:ext cx="1193170" cy="6634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303A"/>
              </a:solidFill>
            </a:rPr>
            <a:t>La prise en compte des spécificités territoriales (zone littorale…)</a:t>
          </a:r>
        </a:p>
      </dsp:txBody>
      <dsp:txXfrm rot="-5400000">
        <a:off x="1284953" y="1711834"/>
        <a:ext cx="6575897" cy="1076678"/>
      </dsp:txXfrm>
    </dsp:sp>
    <dsp:sp modelId="{B9220586-B9F1-4E7D-BF0B-DB14E706BAEF}">
      <dsp:nvSpPr>
        <dsp:cNvPr id="0" name=""/>
        <dsp:cNvSpPr/>
      </dsp:nvSpPr>
      <dsp:spPr>
        <a:xfrm rot="5400000">
          <a:off x="-275346" y="3565840"/>
          <a:ext cx="1835646" cy="1284952"/>
        </a:xfrm>
        <a:prstGeom prst="chevron">
          <a:avLst/>
        </a:prstGeom>
        <a:solidFill>
          <a:srgbClr val="00738C"/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bg1"/>
              </a:solidFill>
            </a:rPr>
            <a:t>3</a:t>
          </a:r>
        </a:p>
      </dsp:txBody>
      <dsp:txXfrm rot="-5400000">
        <a:off x="1" y="3932969"/>
        <a:ext cx="1284952" cy="550694"/>
      </dsp:txXfrm>
    </dsp:sp>
    <dsp:sp modelId="{C1CB4021-72D3-428C-919B-D26DFE9F24AC}">
      <dsp:nvSpPr>
        <dsp:cNvPr id="0" name=""/>
        <dsp:cNvSpPr/>
      </dsp:nvSpPr>
      <dsp:spPr>
        <a:xfrm rot="5400000">
          <a:off x="4005439" y="570006"/>
          <a:ext cx="1193170" cy="6634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3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303A"/>
              </a:solidFill>
            </a:rPr>
            <a:t> Les grands projets d’intérêt  général majeur</a:t>
          </a:r>
        </a:p>
      </dsp:txBody>
      <dsp:txXfrm rot="-5400000">
        <a:off x="1284953" y="3348738"/>
        <a:ext cx="6575897" cy="107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2666-9E49-4C45-AC92-2CEC42E0262D}" type="datetime1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4DA5-80E5-5C45-9956-62635ED13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16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BC378-762E-3E42-B0A1-1297A53D3F15}" type="datetime1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E094-099D-C841-B479-ED8408838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77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9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9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1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5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1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32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13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4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7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60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7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>
              <a:solidFill>
                <a:srgbClr val="333333"/>
              </a:solidFill>
              <a:effectLst/>
              <a:latin typeface="stratos-ligh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1E094-099D-C841-B479-ED84088381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5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/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ommaire PPT - te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55095" y="4105960"/>
            <a:ext cx="2996407" cy="1179536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600" b="1" cap="all">
                <a:solidFill>
                  <a:schemeClr val="bg1"/>
                </a:solidFill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  <a:latin typeface="Fira Sans Compressed ExtraBold"/>
                <a:cs typeface="Fira Sans Compressed ExtraBold"/>
              </a:rPr>
              <a:t>TITRE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9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880382"/>
            <a:ext cx="9144000" cy="4977618"/>
          </a:xfrm>
          <a:prstGeom prst="rect">
            <a:avLst/>
          </a:prstGeom>
          <a:solidFill>
            <a:srgbClr val="003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/>
          </p:nvPr>
        </p:nvSpPr>
        <p:spPr>
          <a:xfrm>
            <a:off x="239713" y="2416175"/>
            <a:ext cx="1960562" cy="18557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Fira Sans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20"/>
          </p:nvPr>
        </p:nvSpPr>
        <p:spPr>
          <a:xfrm>
            <a:off x="2353262" y="652984"/>
            <a:ext cx="4202113" cy="9191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du contenu 4"/>
          <p:cNvSpPr>
            <a:spLocks noGrp="1"/>
          </p:cNvSpPr>
          <p:nvPr>
            <p:ph sz="quarter" idx="21"/>
          </p:nvPr>
        </p:nvSpPr>
        <p:spPr>
          <a:xfrm>
            <a:off x="6945339" y="2416175"/>
            <a:ext cx="1960562" cy="18557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Fira Sans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7" name="Espace réservé du contenu 4"/>
          <p:cNvSpPr>
            <a:spLocks noGrp="1"/>
          </p:cNvSpPr>
          <p:nvPr>
            <p:ph sz="quarter" idx="22"/>
          </p:nvPr>
        </p:nvSpPr>
        <p:spPr>
          <a:xfrm>
            <a:off x="4724275" y="2409431"/>
            <a:ext cx="1960562" cy="18557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Fira Sans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8" name="Espace réservé du contenu 4"/>
          <p:cNvSpPr>
            <a:spLocks noGrp="1"/>
          </p:cNvSpPr>
          <p:nvPr>
            <p:ph sz="quarter" idx="23"/>
          </p:nvPr>
        </p:nvSpPr>
        <p:spPr>
          <a:xfrm>
            <a:off x="2475972" y="2416175"/>
            <a:ext cx="1960562" cy="18557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Fira Sans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9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2475972" y="4609252"/>
            <a:ext cx="4208865" cy="18557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Fira Sans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87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ppt 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7602" y="5514775"/>
            <a:ext cx="2561232" cy="108073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 Condensed Extra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0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ge ppt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5397602" y="5514775"/>
            <a:ext cx="2561232" cy="108073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 Condensed ExtraBold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75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ppt 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2909" y="142257"/>
            <a:ext cx="3506793" cy="270737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42858" y="6461944"/>
            <a:ext cx="834397" cy="365125"/>
          </a:xfrm>
        </p:spPr>
        <p:txBody>
          <a:bodyPr/>
          <a:lstStyle>
            <a:lvl1pPr>
              <a:defRPr sz="1000">
                <a:solidFill>
                  <a:srgbClr val="005064"/>
                </a:solidFill>
                <a:latin typeface="Fira Sans"/>
              </a:defRPr>
            </a:lvl1pPr>
          </a:lstStyle>
          <a:p>
            <a:fld id="{4782E23A-D2C9-204C-B8E7-9EE8A2D6769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19702" y="143290"/>
            <a:ext cx="1984379" cy="2707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r>
              <a:rPr lang="fr-FR" dirty="0"/>
              <a:t>| CABINET COUDRAY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02149" y="1377950"/>
            <a:ext cx="4401932" cy="5008298"/>
          </a:xfrm>
        </p:spPr>
        <p:txBody>
          <a:bodyPr/>
          <a:lstStyle>
            <a:lvl1pPr>
              <a:defRPr sz="2200">
                <a:solidFill>
                  <a:srgbClr val="00738C"/>
                </a:solidFill>
                <a:latin typeface="Montserrat ExtraBold"/>
              </a:defRPr>
            </a:lvl1pPr>
            <a:lvl2pPr>
              <a:defRPr sz="2000">
                <a:latin typeface="Fira Sans"/>
              </a:defRPr>
            </a:lvl2pPr>
            <a:lvl3pPr>
              <a:defRPr sz="1800">
                <a:latin typeface="Fira Sans"/>
              </a:defRPr>
            </a:lvl3pPr>
            <a:lvl4pPr>
              <a:defRPr sz="1600">
                <a:latin typeface="Fira Sans"/>
              </a:defRPr>
            </a:lvl4pPr>
            <a:lvl5pPr marL="1828800" indent="0">
              <a:buNone/>
              <a:defRPr sz="1400" baseline="0">
                <a:latin typeface="Fira Sans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9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5017"/>
            <a:ext cx="9144000" cy="6222983"/>
          </a:xfrm>
          <a:prstGeom prst="rect">
            <a:avLst/>
          </a:prstGeom>
          <a:solidFill>
            <a:srgbClr val="00303A"/>
          </a:solidFill>
          <a:ln>
            <a:solidFill>
              <a:srgbClr val="0030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chemeClr val="bg1"/>
              </a:buClr>
              <a:buSzPct val="100000"/>
              <a:buFont typeface="+mj-ea"/>
              <a:buAutoNum type="circleNumDbPlain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2909" y="142257"/>
            <a:ext cx="3506793" cy="270737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42858" y="6461944"/>
            <a:ext cx="834397" cy="365125"/>
          </a:xfrm>
        </p:spPr>
        <p:txBody>
          <a:bodyPr/>
          <a:lstStyle>
            <a:lvl1pPr>
              <a:defRPr sz="1000">
                <a:solidFill>
                  <a:srgbClr val="005064"/>
                </a:solidFill>
                <a:latin typeface="Fira Sans"/>
              </a:defRPr>
            </a:lvl1pPr>
          </a:lstStyle>
          <a:p>
            <a:fld id="{4782E23A-D2C9-204C-B8E7-9EE8A2D6769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19702" y="143290"/>
            <a:ext cx="1984379" cy="2707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r>
              <a:rPr lang="fr-FR" dirty="0"/>
              <a:t>| CABINET COUDRAY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269899" y="916946"/>
            <a:ext cx="8634182" cy="4070747"/>
          </a:xfrm>
        </p:spPr>
        <p:txBody>
          <a:bodyPr/>
          <a:lstStyle>
            <a:lvl1pPr marL="0" indent="0">
              <a:buFontTx/>
              <a:buNone/>
              <a:defRPr lang="fr-FR" sz="2000" b="1" i="0" kern="1200" cap="all" dirty="0" smtClean="0">
                <a:solidFill>
                  <a:srgbClr val="0096AE"/>
                </a:solidFill>
                <a:latin typeface="Montserrat SemiBold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fr-FR" sz="2000" kern="1200" dirty="0" smtClean="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defRPr lang="fr-FR" sz="1800" kern="1200" dirty="0" smtClean="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defRPr lang="fr-FR" sz="1600" kern="1200" dirty="0" smtClean="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+mj-ea"/>
              <a:buAutoNum type="circleNumDbPlain"/>
              <a:defRPr lang="fr-FR" sz="1400" kern="1200" baseline="0" dirty="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5pPr>
          </a:lstStyle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3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1984379" cy="2707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r>
              <a:rPr lang="fr-FR" dirty="0"/>
              <a:t>| CABINET COUDRAY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12909" y="142257"/>
            <a:ext cx="3506793" cy="270737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42858" y="6461944"/>
            <a:ext cx="834397" cy="365125"/>
          </a:xfrm>
        </p:spPr>
        <p:txBody>
          <a:bodyPr/>
          <a:lstStyle>
            <a:lvl1pPr>
              <a:defRPr sz="1000">
                <a:solidFill>
                  <a:srgbClr val="005064"/>
                </a:solidFill>
                <a:latin typeface="Fira Sans"/>
              </a:defRPr>
            </a:lvl1pPr>
          </a:lstStyle>
          <a:p>
            <a:fld id="{4782E23A-D2C9-204C-B8E7-9EE8A2D6769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3"/>
          </p:nvPr>
        </p:nvSpPr>
        <p:spPr>
          <a:xfrm>
            <a:off x="542925" y="992188"/>
            <a:ext cx="8216900" cy="5216525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8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86838" y="1880382"/>
            <a:ext cx="4463345" cy="3464835"/>
          </a:xfrm>
          <a:prstGeom prst="rect">
            <a:avLst/>
          </a:prstGeom>
          <a:solidFill>
            <a:srgbClr val="0073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3154" y="1880382"/>
            <a:ext cx="4463345" cy="3464835"/>
          </a:xfrm>
          <a:prstGeom prst="rect">
            <a:avLst/>
          </a:prstGeom>
          <a:solidFill>
            <a:srgbClr val="0073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344488" y="2182741"/>
            <a:ext cx="3816350" cy="28241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4904749" y="2170675"/>
            <a:ext cx="3816350" cy="28241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42858" y="6461944"/>
            <a:ext cx="834397" cy="365125"/>
          </a:xfrm>
        </p:spPr>
        <p:txBody>
          <a:bodyPr/>
          <a:lstStyle>
            <a:lvl1pPr>
              <a:defRPr sz="1000">
                <a:solidFill>
                  <a:srgbClr val="005064"/>
                </a:solidFill>
                <a:latin typeface="Fira Sans"/>
              </a:defRPr>
            </a:lvl1pPr>
          </a:lstStyle>
          <a:p>
            <a:fld id="{4782E23A-D2C9-204C-B8E7-9EE8A2D6769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919702" y="143290"/>
            <a:ext cx="1984379" cy="2707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r>
              <a:rPr lang="fr-FR" dirty="0"/>
              <a:t>| CABINET COUDRAY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12909" y="142257"/>
            <a:ext cx="3506793" cy="270737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5"/>
          </p:nvPr>
        </p:nvSpPr>
        <p:spPr>
          <a:xfrm>
            <a:off x="344488" y="869950"/>
            <a:ext cx="8204200" cy="603250"/>
          </a:xfrm>
        </p:spPr>
        <p:txBody>
          <a:bodyPr/>
          <a:lstStyle>
            <a:lvl1pPr>
              <a:defRPr sz="2000">
                <a:solidFill>
                  <a:srgbClr val="00738C"/>
                </a:solidFill>
                <a:latin typeface="Fira Sans"/>
                <a:cs typeface="Fira Sans"/>
              </a:defRPr>
            </a:lvl1pPr>
            <a:lvl2pPr>
              <a:defRPr sz="1800">
                <a:latin typeface="Fira Sans"/>
                <a:cs typeface="Fira Sans"/>
              </a:defRPr>
            </a:lvl2pPr>
            <a:lvl3pPr>
              <a:defRPr sz="1600">
                <a:latin typeface="Fira Sans"/>
                <a:cs typeface="Fira Sans"/>
              </a:defRPr>
            </a:lvl3pPr>
            <a:lvl4pPr>
              <a:defRPr sz="1400">
                <a:latin typeface="Fira Sans"/>
                <a:cs typeface="Fira Sans"/>
              </a:defRPr>
            </a:lvl4pPr>
            <a:lvl5pPr>
              <a:defRPr sz="1200">
                <a:latin typeface="Fira Sans"/>
                <a:cs typeface="Fira Sans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71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3268" y="1880382"/>
            <a:ext cx="9217268" cy="4977618"/>
          </a:xfrm>
          <a:prstGeom prst="rect">
            <a:avLst/>
          </a:prstGeom>
          <a:solidFill>
            <a:srgbClr val="003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42858" y="6461944"/>
            <a:ext cx="834397" cy="365125"/>
          </a:xfrm>
        </p:spPr>
        <p:txBody>
          <a:bodyPr/>
          <a:lstStyle>
            <a:lvl1pPr>
              <a:defRPr sz="1000">
                <a:solidFill>
                  <a:srgbClr val="005064"/>
                </a:solidFill>
                <a:latin typeface="Fira Sans"/>
              </a:defRPr>
            </a:lvl1pPr>
          </a:lstStyle>
          <a:p>
            <a:fld id="{4782E23A-D2C9-204C-B8E7-9EE8A2D6769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6919702" y="143290"/>
            <a:ext cx="1984379" cy="2707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r>
              <a:rPr lang="fr-FR" dirty="0"/>
              <a:t>| CABINET COUDRAY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12909" y="142257"/>
            <a:ext cx="3506793" cy="270737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5"/>
          </p:nvPr>
        </p:nvSpPr>
        <p:spPr>
          <a:xfrm>
            <a:off x="344488" y="869950"/>
            <a:ext cx="8204200" cy="603250"/>
          </a:xfrm>
        </p:spPr>
        <p:txBody>
          <a:bodyPr/>
          <a:lstStyle>
            <a:lvl1pPr>
              <a:defRPr sz="2000">
                <a:solidFill>
                  <a:srgbClr val="00738C"/>
                </a:solidFill>
                <a:latin typeface="Fira Sans"/>
                <a:cs typeface="Fira Sans"/>
              </a:defRPr>
            </a:lvl1pPr>
            <a:lvl2pPr>
              <a:defRPr sz="1800">
                <a:latin typeface="Fira Sans"/>
                <a:cs typeface="Fira Sans"/>
              </a:defRPr>
            </a:lvl2pPr>
            <a:lvl3pPr>
              <a:defRPr sz="1600">
                <a:latin typeface="Fira Sans"/>
                <a:cs typeface="Fira Sans"/>
              </a:defRPr>
            </a:lvl3pPr>
            <a:lvl4pPr>
              <a:defRPr sz="1400">
                <a:latin typeface="Fira Sans"/>
                <a:cs typeface="Fira Sans"/>
              </a:defRPr>
            </a:lvl4pPr>
            <a:lvl5pPr>
              <a:defRPr sz="1200">
                <a:latin typeface="Fira Sans"/>
                <a:cs typeface="Fira Sans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>
          <a:xfrm>
            <a:off x="444500" y="2157413"/>
            <a:ext cx="8259763" cy="42291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01860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ge ppt merci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3513959" y="2542528"/>
            <a:ext cx="4660619" cy="1803930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Fira Sans Compressed ExtraBold"/>
                <a:cs typeface="Fira Sans Compressed ExtraBold"/>
              </a:defRPr>
            </a:lvl1pPr>
          </a:lstStyle>
          <a:p>
            <a:pPr lvl="0"/>
            <a:r>
              <a:rPr lang="fr-FR" b="0" i="0" dirty="0">
                <a:latin typeface="Fira Sans Compressed ExtraBold"/>
                <a:cs typeface="Fira Sans Compressed ExtraBold"/>
              </a:rPr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50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49323" y="143290"/>
            <a:ext cx="5115796" cy="36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8934" y="6369749"/>
            <a:ext cx="834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EEDB-E28A-D440-B5EF-BEC00723C340}" type="datetime1">
              <a:rPr lang="fr-FR" smtClean="0"/>
              <a:t>22/01/2024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0390" y="143289"/>
            <a:ext cx="691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38C"/>
                </a:solidFill>
                <a:latin typeface="Montserrat ExtraBold"/>
              </a:defRPr>
            </a:lvl1pPr>
          </a:lstStyle>
          <a:p>
            <a:fld id="{D368CF38-EA1D-314A-B955-5C36AC6149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83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5" r:id="rId10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1200" kern="1200">
          <a:solidFill>
            <a:srgbClr val="00738C"/>
          </a:solidFill>
          <a:latin typeface="Montserra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6008E0E-B091-5DDA-4B3E-DE8EF74F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316" y="4105960"/>
            <a:ext cx="4784651" cy="1179536"/>
          </a:xfrm>
        </p:spPr>
        <p:txBody>
          <a:bodyPr>
            <a:normAutofit/>
          </a:bodyPr>
          <a:lstStyle/>
          <a:p>
            <a:r>
              <a:rPr lang="fr-F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 ZAN</a:t>
            </a:r>
            <a:br>
              <a:rPr lang="fr-F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3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WEBINAIRE ZAN  DU 16 janvier 2024</a:t>
            </a:r>
            <a:endParaRPr lang="fr-FR" sz="1300" dirty="0"/>
          </a:p>
        </p:txBody>
      </p:sp>
      <p:pic>
        <p:nvPicPr>
          <p:cNvPr id="3" name="Image 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D76E8BC-3FEA-F95A-ECAF-886057AC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415" y="359153"/>
            <a:ext cx="2312174" cy="6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A9ED56E-8DAC-1A22-108C-DB65E2F7D274}"/>
              </a:ext>
            </a:extLst>
          </p:cNvPr>
          <p:cNvCxnSpPr>
            <a:cxnSpLocks/>
          </p:cNvCxnSpPr>
          <p:nvPr/>
        </p:nvCxnSpPr>
        <p:spPr>
          <a:xfrm>
            <a:off x="1171852" y="2442560"/>
            <a:ext cx="5508595" cy="3199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D8348E44-5ADD-A64E-7032-110098911089}"/>
              </a:ext>
            </a:extLst>
          </p:cNvPr>
          <p:cNvSpPr/>
          <p:nvPr/>
        </p:nvSpPr>
        <p:spPr>
          <a:xfrm>
            <a:off x="6941983" y="1961297"/>
            <a:ext cx="1946657" cy="206249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83376" y="920604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GARANTIE D’UNE SUPERFICIE MINIMALE DE CONSOMMATION D’ENAF*</a:t>
            </a:r>
          </a:p>
          <a:p>
            <a:pPr marL="0" indent="0">
              <a:buNone/>
            </a:pPr>
            <a:r>
              <a:rPr lang="fr-FR" sz="900" b="1" dirty="0"/>
              <a:t>* Espaces naturels, agricoles et forestiers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89776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79E36AF-183F-A7E5-CB2A-13F2A7BA0DB8}"/>
              </a:ext>
            </a:extLst>
          </p:cNvPr>
          <p:cNvSpPr txBox="1"/>
          <p:nvPr/>
        </p:nvSpPr>
        <p:spPr>
          <a:xfrm>
            <a:off x="5002350" y="6309445"/>
            <a:ext cx="2105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Période 2021 - 2031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1228688" y="2125865"/>
            <a:ext cx="1561530" cy="784586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C66"/>
                </a:solidFill>
                <a:latin typeface="Fira Sans"/>
              </a:rPr>
              <a:t>Toutes</a:t>
            </a:r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 les communes de FRANCE</a:t>
            </a:r>
            <a:endParaRPr lang="fr-FR" sz="900" dirty="0">
              <a:solidFill>
                <a:schemeClr val="accent5">
                  <a:lumMod val="20000"/>
                  <a:lumOff val="80000"/>
                </a:schemeClr>
              </a:solidFill>
              <a:latin typeface="Fira San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A12F112-42E2-AEF8-2ADD-67B8D3D2FF82}"/>
              </a:ext>
            </a:extLst>
          </p:cNvPr>
          <p:cNvSpPr/>
          <p:nvPr/>
        </p:nvSpPr>
        <p:spPr>
          <a:xfrm>
            <a:off x="3147518" y="2137180"/>
            <a:ext cx="1561530" cy="7845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Couvertes par un PLU </a:t>
            </a:r>
          </a:p>
          <a:p>
            <a:pPr algn="ctr"/>
            <a:r>
              <a:rPr lang="fr-FR" sz="1000" b="1" dirty="0">
                <a:solidFill>
                  <a:srgbClr val="0096AE"/>
                </a:solidFill>
                <a:latin typeface="Fira Sans"/>
              </a:rPr>
              <a:t>ou doc en tenant lieu carte communale</a:t>
            </a:r>
            <a:endParaRPr lang="fr-FR" sz="1000" dirty="0">
              <a:solidFill>
                <a:srgbClr val="0096AE"/>
              </a:solidFill>
              <a:latin typeface="Fira San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C149536-9543-6212-25D5-81E386C5DEB3}"/>
              </a:ext>
            </a:extLst>
          </p:cNvPr>
          <p:cNvSpPr/>
          <p:nvPr/>
        </p:nvSpPr>
        <p:spPr>
          <a:xfrm>
            <a:off x="5009163" y="2137180"/>
            <a:ext cx="1561530" cy="7845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0096AE"/>
                </a:solidFill>
                <a:latin typeface="Fira Sans"/>
              </a:rPr>
              <a:t>Prescrit,</a:t>
            </a:r>
          </a:p>
          <a:p>
            <a:pPr algn="ctr"/>
            <a:r>
              <a:rPr lang="fr-FR" sz="1000" dirty="0">
                <a:solidFill>
                  <a:srgbClr val="0096AE"/>
                </a:solidFill>
                <a:latin typeface="Fira Sans"/>
              </a:rPr>
              <a:t>Arrêté ou approuvé </a:t>
            </a:r>
            <a:r>
              <a:rPr lang="fr-FR" sz="1400" b="1" dirty="0">
                <a:solidFill>
                  <a:srgbClr val="0096AE"/>
                </a:solidFill>
                <a:latin typeface="Fira Sans"/>
              </a:rPr>
              <a:t>avant le 22/8/2026</a:t>
            </a:r>
            <a:endParaRPr lang="fr-FR" sz="1000" dirty="0">
              <a:solidFill>
                <a:srgbClr val="0096AE"/>
              </a:solidFill>
              <a:latin typeface="Fira San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CC03F07-4A59-2ECE-44FE-2297AC5C987E}"/>
              </a:ext>
            </a:extLst>
          </p:cNvPr>
          <p:cNvSpPr/>
          <p:nvPr/>
        </p:nvSpPr>
        <p:spPr>
          <a:xfrm>
            <a:off x="7168282" y="2096503"/>
            <a:ext cx="1561530" cy="78458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Incitation à se doter d’un PLU et ne plus appliquer le </a:t>
            </a:r>
            <a:r>
              <a:rPr lang="fr-FR" sz="1200" b="1" dirty="0">
                <a:solidFill>
                  <a:srgbClr val="C00000"/>
                </a:solidFill>
                <a:latin typeface="Fira Sans"/>
              </a:rPr>
              <a:t>RNU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B0FD2DA-AF3B-9C15-693F-022CE8E76E94}"/>
              </a:ext>
            </a:extLst>
          </p:cNvPr>
          <p:cNvSpPr/>
          <p:nvPr/>
        </p:nvSpPr>
        <p:spPr>
          <a:xfrm>
            <a:off x="731443" y="3765329"/>
            <a:ext cx="1561530" cy="525896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1 hectare pour la tranche 2021-2031</a:t>
            </a:r>
            <a:endParaRPr lang="fr-FR" sz="1200" dirty="0">
              <a:solidFill>
                <a:schemeClr val="accent5">
                  <a:lumMod val="50000"/>
                </a:schemeClr>
              </a:solidFill>
              <a:latin typeface="Fira Sans"/>
            </a:endParaRPr>
          </a:p>
        </p:txBody>
      </p:sp>
      <p:pic>
        <p:nvPicPr>
          <p:cNvPr id="26" name="Graphique 25" descr="Loupe avec un remplissage uni">
            <a:extLst>
              <a:ext uri="{FF2B5EF4-FFF2-40B4-BE49-F238E27FC236}">
                <a16:creationId xmlns:a16="http://schemas.microsoft.com/office/drawing/2014/main" id="{D275F768-92EC-E20A-C18E-D59BCAC7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8" y="3656928"/>
            <a:ext cx="662024" cy="662024"/>
          </a:xfrm>
          <a:prstGeom prst="rect">
            <a:avLst/>
          </a:prstGeom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E199C04-979B-01D0-27EE-D3848C71E1D1}"/>
              </a:ext>
            </a:extLst>
          </p:cNvPr>
          <p:cNvSpPr/>
          <p:nvPr/>
        </p:nvSpPr>
        <p:spPr>
          <a:xfrm>
            <a:off x="2473313" y="3319828"/>
            <a:ext cx="1561530" cy="784586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Possibilité de </a:t>
            </a:r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mutualiser </a:t>
            </a:r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à l’échelle de l’intercommunalité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CE63ADB-2E2B-43E5-5E77-2E03A3F16EED}"/>
              </a:ext>
            </a:extLst>
          </p:cNvPr>
          <p:cNvSpPr/>
          <p:nvPr/>
        </p:nvSpPr>
        <p:spPr>
          <a:xfrm>
            <a:off x="2475547" y="4254457"/>
            <a:ext cx="1561530" cy="7845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Sur demande du maire après avis conférence dans maires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B63E7465-1F74-9220-D71A-FCF19F7751B2}"/>
              </a:ext>
            </a:extLst>
          </p:cNvPr>
          <p:cNvSpPr/>
          <p:nvPr/>
        </p:nvSpPr>
        <p:spPr>
          <a:xfrm>
            <a:off x="7167538" y="4140851"/>
            <a:ext cx="1601067" cy="895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96AE"/>
                </a:solidFill>
                <a:latin typeface="Fira Sans"/>
              </a:rPr>
              <a:t>communes nouvelles </a:t>
            </a:r>
            <a:r>
              <a:rPr lang="fr-FR" sz="1000" dirty="0">
                <a:solidFill>
                  <a:srgbClr val="0096AE"/>
                </a:solidFill>
                <a:latin typeface="Fira Sans"/>
              </a:rPr>
              <a:t>créées après le 1/1/2011</a:t>
            </a:r>
          </a:p>
          <a:p>
            <a:pPr algn="ctr"/>
            <a:r>
              <a:rPr lang="fr-FR" sz="1000" dirty="0">
                <a:solidFill>
                  <a:srgbClr val="C00000"/>
                </a:solidFill>
                <a:latin typeface="Fira Sans"/>
              </a:rPr>
              <a:t>+ 0,5ha dans limite 2ha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3B3A652-8B2C-96FD-281C-1EAE5274B80D}"/>
              </a:ext>
            </a:extLst>
          </p:cNvPr>
          <p:cNvSpPr/>
          <p:nvPr/>
        </p:nvSpPr>
        <p:spPr>
          <a:xfrm>
            <a:off x="7167538" y="2971064"/>
            <a:ext cx="1567007" cy="979969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Communes sous  </a:t>
            </a:r>
            <a:r>
              <a:rPr lang="fr-FR" sz="1200" b="1" dirty="0">
                <a:solidFill>
                  <a:srgbClr val="C00000"/>
                </a:solidFill>
                <a:latin typeface="Fira Sans"/>
              </a:rPr>
              <a:t>RNU</a:t>
            </a:r>
          </a:p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Respect impératif constructibilité limitée &amp; PAU article  L. 111-1 CU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7648710-06F1-7746-9841-8262D5167E93}"/>
              </a:ext>
            </a:extLst>
          </p:cNvPr>
          <p:cNvSpPr/>
          <p:nvPr/>
        </p:nvSpPr>
        <p:spPr>
          <a:xfrm>
            <a:off x="572494" y="5575183"/>
            <a:ext cx="1738896" cy="65896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Conférence régionale de gouvernance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ZAN</a:t>
            </a:r>
            <a:endParaRPr lang="fr-FR" sz="1100" dirty="0">
              <a:solidFill>
                <a:schemeClr val="accent5">
                  <a:lumMod val="20000"/>
                  <a:lumOff val="80000"/>
                </a:schemeClr>
              </a:solidFill>
              <a:latin typeface="Fira Sans"/>
            </a:endParaRPr>
          </a:p>
        </p:txBody>
      </p:sp>
      <p:pic>
        <p:nvPicPr>
          <p:cNvPr id="61" name="Graphique 60" descr="Clock">
            <a:extLst>
              <a:ext uri="{FF2B5EF4-FFF2-40B4-BE49-F238E27FC236}">
                <a16:creationId xmlns:a16="http://schemas.microsoft.com/office/drawing/2014/main" id="{95004E1A-4E28-448F-6A70-FAD52E20C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5132" y="5601132"/>
            <a:ext cx="704166" cy="704166"/>
          </a:xfrm>
          <a:prstGeom prst="rect">
            <a:avLst/>
          </a:prstGeom>
        </p:spPr>
      </p:pic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A97C3B6-C6F5-9BB6-2DDF-191E0BB1C5E0}"/>
              </a:ext>
            </a:extLst>
          </p:cNvPr>
          <p:cNvCxnSpPr>
            <a:cxnSpLocks/>
          </p:cNvCxnSpPr>
          <p:nvPr/>
        </p:nvCxnSpPr>
        <p:spPr>
          <a:xfrm flipV="1">
            <a:off x="116459" y="5168493"/>
            <a:ext cx="8812328" cy="11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523406C-D4D2-38B0-7258-0A5C2102B62D}"/>
              </a:ext>
            </a:extLst>
          </p:cNvPr>
          <p:cNvSpPr/>
          <p:nvPr/>
        </p:nvSpPr>
        <p:spPr>
          <a:xfrm>
            <a:off x="5152155" y="5610101"/>
            <a:ext cx="1806336" cy="6975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C00000"/>
                </a:solidFill>
                <a:latin typeface="Fira Sans"/>
              </a:rPr>
              <a:t>Bilan de l’application de la surface mini </a:t>
            </a:r>
            <a:r>
              <a:rPr lang="fr-FR" sz="11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de consommation d’ENAF</a:t>
            </a:r>
          </a:p>
        </p:txBody>
      </p:sp>
      <p:pic>
        <p:nvPicPr>
          <p:cNvPr id="69" name="Graphique 68" descr="Livre fermé avec un remplissage uni">
            <a:extLst>
              <a:ext uri="{FF2B5EF4-FFF2-40B4-BE49-F238E27FC236}">
                <a16:creationId xmlns:a16="http://schemas.microsoft.com/office/drawing/2014/main" id="{3C6E97CC-1EB2-AFD1-D2EC-E41B2643B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5313" y="5575184"/>
            <a:ext cx="766841" cy="7668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BE287F50-150B-E44A-171A-1E9E6D8BBD5D}"/>
              </a:ext>
            </a:extLst>
          </p:cNvPr>
          <p:cNvSpPr txBox="1"/>
          <p:nvPr/>
        </p:nvSpPr>
        <p:spPr>
          <a:xfrm>
            <a:off x="3182626" y="5722144"/>
            <a:ext cx="1127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Au plus tard</a:t>
            </a:r>
          </a:p>
          <a:p>
            <a:pPr algn="ctr"/>
            <a:r>
              <a:rPr lang="fr-FR" sz="1100" b="1" dirty="0">
                <a:solidFill>
                  <a:srgbClr val="FFCC66"/>
                </a:solidFill>
              </a:rPr>
              <a:t>1</a:t>
            </a:r>
            <a:r>
              <a:rPr lang="fr-FR" sz="1100" b="1" baseline="30000" dirty="0">
                <a:solidFill>
                  <a:srgbClr val="FFCC66"/>
                </a:solidFill>
              </a:rPr>
              <a:t>er</a:t>
            </a:r>
            <a:r>
              <a:rPr lang="fr-FR" sz="1100" b="1" dirty="0">
                <a:solidFill>
                  <a:srgbClr val="FFCC66"/>
                </a:solidFill>
              </a:rPr>
              <a:t> janvier 2031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BD25F650-3DAB-A9DC-D961-16401A739084}"/>
              </a:ext>
            </a:extLst>
          </p:cNvPr>
          <p:cNvSpPr/>
          <p:nvPr/>
        </p:nvSpPr>
        <p:spPr>
          <a:xfrm>
            <a:off x="7108295" y="5610101"/>
            <a:ext cx="1326513" cy="6801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Pistes de réduction de cette surface mini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6AEC166-5BF0-BA08-0794-BAC78D9D28D9}"/>
              </a:ext>
            </a:extLst>
          </p:cNvPr>
          <p:cNvSpPr txBox="1"/>
          <p:nvPr/>
        </p:nvSpPr>
        <p:spPr>
          <a:xfrm>
            <a:off x="7060957" y="6279256"/>
            <a:ext cx="1510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Périodes décennales </a:t>
            </a:r>
          </a:p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ultérieures</a:t>
            </a:r>
          </a:p>
        </p:txBody>
      </p:sp>
      <p:pic>
        <p:nvPicPr>
          <p:cNvPr id="76" name="Graphique 75" descr="Badge à suivre avec un remplissage uni">
            <a:extLst>
              <a:ext uri="{FF2B5EF4-FFF2-40B4-BE49-F238E27FC236}">
                <a16:creationId xmlns:a16="http://schemas.microsoft.com/office/drawing/2014/main" id="{6D18F03B-5A4A-52CD-8CFD-5163FB90D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4898" y="5264552"/>
            <a:ext cx="396991" cy="396991"/>
          </a:xfrm>
          <a:prstGeom prst="rect">
            <a:avLst/>
          </a:prstGeom>
        </p:spPr>
      </p:pic>
      <p:pic>
        <p:nvPicPr>
          <p:cNvPr id="78" name="Graphique 77" descr="Repère avec un remplissage uni">
            <a:extLst>
              <a:ext uri="{FF2B5EF4-FFF2-40B4-BE49-F238E27FC236}">
                <a16:creationId xmlns:a16="http://schemas.microsoft.com/office/drawing/2014/main" id="{2B2E9501-F079-F0FF-267F-B20EFA63F6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188" y="2007366"/>
            <a:ext cx="914400" cy="914400"/>
          </a:xfrm>
          <a:prstGeom prst="rect">
            <a:avLst/>
          </a:prstGeom>
        </p:spPr>
      </p:pic>
      <p:pic>
        <p:nvPicPr>
          <p:cNvPr id="4" name="Graphique 3" descr="Avertissement avec un remplissage uni">
            <a:extLst>
              <a:ext uri="{FF2B5EF4-FFF2-40B4-BE49-F238E27FC236}">
                <a16:creationId xmlns:a16="http://schemas.microsoft.com/office/drawing/2014/main" id="{5BE1B1A6-134D-9BDB-8EAB-2FA23B4BA8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6376" y="4140851"/>
            <a:ext cx="551626" cy="551626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FCB4AA2-0C01-886A-626A-EA8928BE3ECB}"/>
              </a:ext>
            </a:extLst>
          </p:cNvPr>
          <p:cNvSpPr/>
          <p:nvPr/>
        </p:nvSpPr>
        <p:spPr>
          <a:xfrm>
            <a:off x="5009163" y="3165652"/>
            <a:ext cx="1561530" cy="18447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96AE"/>
                </a:solidFill>
                <a:latin typeface="Fira Sans"/>
              </a:rPr>
              <a:t>ENAF considéré comme effectivement consommé non pas à la date de délivrance de l’autorisation d’urbanisme ou création de la ZAC</a:t>
            </a:r>
            <a:r>
              <a:rPr lang="fr-FR" sz="1000" b="1" dirty="0">
                <a:solidFill>
                  <a:srgbClr val="C00000"/>
                </a:solidFill>
                <a:latin typeface="Fira Sans"/>
              </a:rPr>
              <a:t> </a:t>
            </a:r>
            <a:r>
              <a:rPr lang="fr-FR" sz="1000" b="1" dirty="0">
                <a:solidFill>
                  <a:schemeClr val="accent1"/>
                </a:solidFill>
                <a:latin typeface="Fira Sans"/>
              </a:rPr>
              <a:t>mais </a:t>
            </a:r>
            <a:r>
              <a:rPr lang="fr-FR" sz="1000" b="1" dirty="0">
                <a:solidFill>
                  <a:srgbClr val="C00000"/>
                </a:solidFill>
                <a:latin typeface="Fira Sans"/>
              </a:rPr>
              <a:t>au démarrage des travaux</a:t>
            </a:r>
            <a:endParaRPr lang="fr-FR" sz="1000" b="1" dirty="0">
              <a:solidFill>
                <a:srgbClr val="0096AE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89602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A97C3B6-C6F5-9BB6-2DDF-191E0BB1C5E0}"/>
              </a:ext>
            </a:extLst>
          </p:cNvPr>
          <p:cNvCxnSpPr>
            <a:cxnSpLocks/>
          </p:cNvCxnSpPr>
          <p:nvPr/>
        </p:nvCxnSpPr>
        <p:spPr>
          <a:xfrm>
            <a:off x="281303" y="5500111"/>
            <a:ext cx="5014227" cy="1056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1303" y="939568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COMMUNES LITTORALES EXPOSEES AU RECUL DU TRAIT DE  COTE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77015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1750726" y="3137387"/>
            <a:ext cx="1733013" cy="1240781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Communes</a:t>
            </a:r>
          </a:p>
          <a:p>
            <a:pPr algn="ctr"/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listées à l’article L. 321-15 code de l’environnement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A12F112-42E2-AEF8-2ADD-67B8D3D2FF82}"/>
              </a:ext>
            </a:extLst>
          </p:cNvPr>
          <p:cNvSpPr/>
          <p:nvPr/>
        </p:nvSpPr>
        <p:spPr>
          <a:xfrm>
            <a:off x="82013" y="6159600"/>
            <a:ext cx="5431832" cy="7130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000" dirty="0">
                <a:solidFill>
                  <a:srgbClr val="FFCC66"/>
                </a:solidFill>
                <a:latin typeface="Fira Sans"/>
              </a:rPr>
              <a:t>* Décrets n° 2023-698 du 31 juillet 2023 &amp; n° 2022-750 du 29 avril 2022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C149536-9543-6212-25D5-81E386C5DEB3}"/>
              </a:ext>
            </a:extLst>
          </p:cNvPr>
          <p:cNvSpPr/>
          <p:nvPr/>
        </p:nvSpPr>
        <p:spPr>
          <a:xfrm>
            <a:off x="3554274" y="3165564"/>
            <a:ext cx="1644629" cy="1218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0096AE"/>
                </a:solidFill>
                <a:latin typeface="Fira Sans"/>
              </a:rPr>
              <a:t>Enjeux d’adaptation &amp; de recomposition spatiale en lien avec </a:t>
            </a:r>
            <a:r>
              <a:rPr lang="fr-FR" sz="1000" b="1" dirty="0">
                <a:solidFill>
                  <a:srgbClr val="0096AE"/>
                </a:solidFill>
                <a:latin typeface="Fira Sans"/>
              </a:rPr>
              <a:t>l’érosion côtière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CC03F07-4A59-2ECE-44FE-2297AC5C987E}"/>
              </a:ext>
            </a:extLst>
          </p:cNvPr>
          <p:cNvSpPr/>
          <p:nvPr/>
        </p:nvSpPr>
        <p:spPr>
          <a:xfrm>
            <a:off x="6073158" y="2307208"/>
            <a:ext cx="2658092" cy="85835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DEROGATION</a:t>
            </a:r>
          </a:p>
          <a:p>
            <a:pPr algn="ctr"/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Article L. 101-2-1 CU + article L. 321-15-1 code de l’environnement 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3B3A652-8B2C-96FD-281C-1EAE5274B80D}"/>
              </a:ext>
            </a:extLst>
          </p:cNvPr>
          <p:cNvSpPr/>
          <p:nvPr/>
        </p:nvSpPr>
        <p:spPr>
          <a:xfrm>
            <a:off x="6122472" y="4015749"/>
            <a:ext cx="2608778" cy="1610277"/>
          </a:xfrm>
          <a:prstGeom prst="roundRect">
            <a:avLst>
              <a:gd name="adj" fmla="val 16667"/>
            </a:avLst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Les surfaces artificialisées situées dans les zones les plus exposées peuvent être considérées comme </a:t>
            </a:r>
            <a:r>
              <a:rPr lang="fr-FR" sz="1200" b="1" dirty="0">
                <a:solidFill>
                  <a:srgbClr val="C00000"/>
                </a:solidFill>
                <a:latin typeface="Fira Sans"/>
              </a:rPr>
              <a:t>désartificialisées</a:t>
            </a:r>
          </a:p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 dès lors qu'elles ont vocation à être </a:t>
            </a:r>
            <a:r>
              <a:rPr lang="fr-FR" sz="1200" b="1" dirty="0">
                <a:solidFill>
                  <a:srgbClr val="C00000"/>
                </a:solidFill>
                <a:latin typeface="Fira Sans"/>
              </a:rPr>
              <a:t>renaturées</a:t>
            </a: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 dans le cadre d'un projet de recomposition spatiale du territoire littoral. 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E287F50-150B-E44A-171A-1E9E6D8BBD5D}"/>
              </a:ext>
            </a:extLst>
          </p:cNvPr>
          <p:cNvSpPr txBox="1"/>
          <p:nvPr/>
        </p:nvSpPr>
        <p:spPr>
          <a:xfrm>
            <a:off x="6542690" y="3480407"/>
            <a:ext cx="1771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CC66"/>
                </a:solidFill>
              </a:rPr>
              <a:t>Horizon 0-30 ans</a:t>
            </a:r>
          </a:p>
        </p:txBody>
      </p:sp>
      <p:pic>
        <p:nvPicPr>
          <p:cNvPr id="13" name="Graphique 12" descr="Badge avec un remplissage uni">
            <a:extLst>
              <a:ext uri="{FF2B5EF4-FFF2-40B4-BE49-F238E27FC236}">
                <a16:creationId xmlns:a16="http://schemas.microsoft.com/office/drawing/2014/main" id="{DE931BE3-3994-BAD3-4080-4EF31F5B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867" y="5718684"/>
            <a:ext cx="582137" cy="582137"/>
          </a:xfrm>
          <a:prstGeom prst="rect">
            <a:avLst/>
          </a:prstGeom>
        </p:spPr>
      </p:pic>
      <p:pic>
        <p:nvPicPr>
          <p:cNvPr id="6" name="Graphique 5" descr="Vague avec un remplissage uni">
            <a:extLst>
              <a:ext uri="{FF2B5EF4-FFF2-40B4-BE49-F238E27FC236}">
                <a16:creationId xmlns:a16="http://schemas.microsoft.com/office/drawing/2014/main" id="{6EBF7A6F-F69E-168C-A75F-902F04188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01" y="2914569"/>
            <a:ext cx="2479590" cy="2479590"/>
          </a:xfrm>
          <a:prstGeom prst="rect">
            <a:avLst/>
          </a:prstGeom>
        </p:spPr>
      </p:pic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785BC23D-BE6B-7EF4-9D2F-45F0173F25C6}"/>
              </a:ext>
            </a:extLst>
          </p:cNvPr>
          <p:cNvSpPr/>
          <p:nvPr/>
        </p:nvSpPr>
        <p:spPr>
          <a:xfrm>
            <a:off x="5362707" y="3429000"/>
            <a:ext cx="539750" cy="626035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que 15" descr="Clock">
            <a:extLst>
              <a:ext uri="{FF2B5EF4-FFF2-40B4-BE49-F238E27FC236}">
                <a16:creationId xmlns:a16="http://schemas.microsoft.com/office/drawing/2014/main" id="{4204FC57-11AD-938C-1B7B-155B82798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1288" y="3305403"/>
            <a:ext cx="626035" cy="626035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D7E6BED-8B72-646C-9D80-43F898D40425}"/>
              </a:ext>
            </a:extLst>
          </p:cNvPr>
          <p:cNvSpPr/>
          <p:nvPr/>
        </p:nvSpPr>
        <p:spPr>
          <a:xfrm>
            <a:off x="1888742" y="5756059"/>
            <a:ext cx="1741415" cy="554269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Communes*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54CAA13-C438-912E-EAAB-BC81A4E9C783}"/>
              </a:ext>
            </a:extLst>
          </p:cNvPr>
          <p:cNvSpPr/>
          <p:nvPr/>
        </p:nvSpPr>
        <p:spPr>
          <a:xfrm>
            <a:off x="6151288" y="5710337"/>
            <a:ext cx="2608778" cy="85835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Au terme de chaque tranche de </a:t>
            </a:r>
            <a:r>
              <a:rPr lang="fr-FR" sz="10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10 années</a:t>
            </a:r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, les surfaces n'ayant </a:t>
            </a:r>
            <a:r>
              <a:rPr lang="fr-FR" sz="10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pas fait l'objet d'une renaturation</a:t>
            </a:r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 seront de </a:t>
            </a:r>
            <a:r>
              <a:rPr lang="fr-FR" sz="1000" b="1" dirty="0">
                <a:solidFill>
                  <a:srgbClr val="C00000"/>
                </a:solidFill>
                <a:latin typeface="Fira Sans"/>
              </a:rPr>
              <a:t>nouveau considérées comme artificialisées. </a:t>
            </a:r>
          </a:p>
        </p:txBody>
      </p:sp>
      <p:pic>
        <p:nvPicPr>
          <p:cNvPr id="3" name="Graphique 2" descr="Badge avec un remplissage uni">
            <a:extLst>
              <a:ext uri="{FF2B5EF4-FFF2-40B4-BE49-F238E27FC236}">
                <a16:creationId xmlns:a16="http://schemas.microsoft.com/office/drawing/2014/main" id="{84AF3F11-EEDE-5013-0505-C66AF0B4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299" y="5731012"/>
            <a:ext cx="582137" cy="582137"/>
          </a:xfrm>
          <a:prstGeom prst="rect">
            <a:avLst/>
          </a:prstGeom>
        </p:spPr>
      </p:pic>
      <p:pic>
        <p:nvPicPr>
          <p:cNvPr id="8" name="Graphique 7" descr="Badge 4 avec un remplissage uni">
            <a:extLst>
              <a:ext uri="{FF2B5EF4-FFF2-40B4-BE49-F238E27FC236}">
                <a16:creationId xmlns:a16="http://schemas.microsoft.com/office/drawing/2014/main" id="{541FB5ED-3A1B-0470-0CF5-CC0365B72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980" y="5731012"/>
            <a:ext cx="587343" cy="5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7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D8348E44-5ADD-A64E-7032-110098911089}"/>
              </a:ext>
            </a:extLst>
          </p:cNvPr>
          <p:cNvSpPr/>
          <p:nvPr/>
        </p:nvSpPr>
        <p:spPr>
          <a:xfrm>
            <a:off x="3806275" y="2155212"/>
            <a:ext cx="2170720" cy="3196583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CC66"/>
                </a:solidFill>
                <a:latin typeface="Fira Sans"/>
              </a:rPr>
              <a:t>Liste des travaux ou opérations :</a:t>
            </a:r>
          </a:p>
          <a:p>
            <a:pPr algn="ctr"/>
            <a:endParaRPr lang="fr-FR" sz="1100" b="1" dirty="0">
              <a:solidFill>
                <a:srgbClr val="FFCC66"/>
              </a:solidFill>
              <a:latin typeface="Fira Sans"/>
            </a:endParaRP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Infrastructures fluviales, LGV, 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Projets industriels majeurs,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Opérations d’aménagement grand port,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Défense;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Etablissements pénitentiaires, 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Hôpitaux, </a:t>
            </a:r>
          </a:p>
          <a:p>
            <a:r>
              <a:rPr lang="fr-FR" sz="1100" b="1" dirty="0">
                <a:solidFill>
                  <a:srgbClr val="FFCC66"/>
                </a:solidFill>
                <a:latin typeface="Fira Sans"/>
              </a:rPr>
              <a:t>Nucléaire…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28727" y="573543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GRANDS PROJETS D’ENVERGURE NATIONALE OU EUROPEENNE</a:t>
            </a:r>
          </a:p>
          <a:p>
            <a:pPr marL="0" indent="0">
              <a:buNone/>
            </a:pPr>
            <a:r>
              <a:rPr lang="fr-FR" b="1" dirty="0"/>
              <a:t>PRESENTANT UN INTERET GÉNÉRAL MAJEUR</a:t>
            </a:r>
          </a:p>
          <a:p>
            <a:pPr marL="0" indent="0">
              <a:buNone/>
            </a:pPr>
            <a:r>
              <a:rPr lang="fr-FR" b="1" dirty="0"/>
              <a:t>*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89776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743325" y="2033143"/>
            <a:ext cx="1561530" cy="784586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Au niveau  </a:t>
            </a:r>
            <a:r>
              <a:rPr lang="fr-FR" sz="1400" b="1" dirty="0">
                <a:solidFill>
                  <a:srgbClr val="FFCC66"/>
                </a:solidFill>
                <a:latin typeface="Fira Sans"/>
              </a:rPr>
              <a:t>national 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et non régional</a:t>
            </a:r>
            <a:endParaRPr lang="fr-FR" sz="900" dirty="0">
              <a:solidFill>
                <a:schemeClr val="accent5">
                  <a:lumMod val="20000"/>
                  <a:lumOff val="80000"/>
                </a:schemeClr>
              </a:solidFill>
              <a:latin typeface="Fira Sans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B0FD2DA-AF3B-9C15-693F-022CE8E76E94}"/>
              </a:ext>
            </a:extLst>
          </p:cNvPr>
          <p:cNvSpPr/>
          <p:nvPr/>
        </p:nvSpPr>
        <p:spPr>
          <a:xfrm>
            <a:off x="743325" y="3064990"/>
            <a:ext cx="1561530" cy="746211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2021-2031</a:t>
            </a:r>
          </a:p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Forfait national</a:t>
            </a:r>
          </a:p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12 500 ha</a:t>
            </a:r>
            <a:endParaRPr lang="fr-FR" sz="1200" dirty="0">
              <a:solidFill>
                <a:schemeClr val="accent5">
                  <a:lumMod val="50000"/>
                </a:schemeClr>
              </a:solidFill>
              <a:latin typeface="Fira Sans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E199C04-979B-01D0-27EE-D3848C71E1D1}"/>
              </a:ext>
            </a:extLst>
          </p:cNvPr>
          <p:cNvSpPr/>
          <p:nvPr/>
        </p:nvSpPr>
        <p:spPr>
          <a:xfrm>
            <a:off x="6154141" y="4436476"/>
            <a:ext cx="1949132" cy="784586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Liste publiée </a:t>
            </a:r>
          </a:p>
          <a:p>
            <a:pPr algn="ctr"/>
            <a:r>
              <a:rPr lang="fr-F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annuellement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B63E7465-1F74-9220-D71A-FCF19F7751B2}"/>
              </a:ext>
            </a:extLst>
          </p:cNvPr>
          <p:cNvSpPr/>
          <p:nvPr/>
        </p:nvSpPr>
        <p:spPr>
          <a:xfrm>
            <a:off x="743325" y="5611864"/>
            <a:ext cx="7703778" cy="1030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rgbClr val="0096AE"/>
              </a:solidFill>
              <a:latin typeface="Fira Sans"/>
            </a:endParaRPr>
          </a:p>
          <a:p>
            <a:pPr algn="ctr"/>
            <a:r>
              <a:rPr lang="fr-FR" sz="1200" b="1" dirty="0">
                <a:solidFill>
                  <a:srgbClr val="0096AE"/>
                </a:solidFill>
                <a:latin typeface="Fira Sans"/>
              </a:rPr>
              <a:t>NOUVEAU DECRET 27/11/2023 : article R. 4251-8-1 II CGCT </a:t>
            </a:r>
          </a:p>
          <a:p>
            <a:pPr algn="ctr"/>
            <a:r>
              <a:rPr lang="fr-FR" sz="1200" b="1" dirty="0">
                <a:solidFill>
                  <a:srgbClr val="0096AE"/>
                </a:solidFill>
                <a:latin typeface="Fira Sans"/>
              </a:rPr>
              <a:t>La consommation d’ENAF pour des projets d’envergure régionale pourra être mutualisée au niveau régional  sans compromettre la réduction de l’artificialisation de ces territoires</a:t>
            </a:r>
          </a:p>
          <a:p>
            <a:pPr algn="ctr"/>
            <a:endParaRPr lang="fr-FR" sz="800" b="1" dirty="0">
              <a:solidFill>
                <a:srgbClr val="0096AE"/>
              </a:solidFill>
              <a:latin typeface="Fira Sans"/>
            </a:endParaRPr>
          </a:p>
          <a:p>
            <a:r>
              <a:rPr lang="fr-FR" sz="800" b="0" i="0" dirty="0">
                <a:solidFill>
                  <a:schemeClr val="accent1"/>
                </a:solidFill>
                <a:effectLst/>
                <a:latin typeface="sourcesanspro"/>
              </a:rPr>
              <a:t>*</a:t>
            </a:r>
            <a:r>
              <a:rPr lang="fr-FR" sz="800" b="1" dirty="0">
                <a:solidFill>
                  <a:schemeClr val="accent5"/>
                </a:solidFill>
                <a:latin typeface="sourcesanspro"/>
              </a:rPr>
              <a:t> schéma régional d'aménagement, de développement durable et d'égalité des territoires</a:t>
            </a:r>
            <a:endParaRPr lang="fr-FR" sz="800" b="1" dirty="0">
              <a:solidFill>
                <a:schemeClr val="accent5"/>
              </a:solidFill>
              <a:latin typeface="Fira Sans"/>
            </a:endParaRPr>
          </a:p>
          <a:p>
            <a:endParaRPr lang="fr-FR" sz="800" b="0" i="0" dirty="0">
              <a:solidFill>
                <a:schemeClr val="accent1"/>
              </a:solidFill>
              <a:effectLst/>
              <a:latin typeface="sourcesanspro"/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A97C3B6-C6F5-9BB6-2DDF-191E0BB1C5E0}"/>
              </a:ext>
            </a:extLst>
          </p:cNvPr>
          <p:cNvCxnSpPr>
            <a:cxnSpLocks/>
          </p:cNvCxnSpPr>
          <p:nvPr/>
        </p:nvCxnSpPr>
        <p:spPr>
          <a:xfrm flipV="1">
            <a:off x="102360" y="5481191"/>
            <a:ext cx="8812328" cy="11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523406C-D4D2-38B0-7258-0A5C2102B62D}"/>
              </a:ext>
            </a:extLst>
          </p:cNvPr>
          <p:cNvSpPr/>
          <p:nvPr/>
        </p:nvSpPr>
        <p:spPr>
          <a:xfrm>
            <a:off x="6159216" y="2155212"/>
            <a:ext cx="1944057" cy="21224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1 arrêté ministériel dressera la liste évolutive des projets présentant un intérêt général majeur </a:t>
            </a:r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dont la consommation sera prise on compte au niveau national, après avis du président du Conseil régional et consultation de la conférence régionale de gouvernance de la politique ZAN</a:t>
            </a:r>
          </a:p>
        </p:txBody>
      </p:sp>
      <p:pic>
        <p:nvPicPr>
          <p:cNvPr id="78" name="Graphique 77" descr="Repère avec un remplissage uni">
            <a:extLst>
              <a:ext uri="{FF2B5EF4-FFF2-40B4-BE49-F238E27FC236}">
                <a16:creationId xmlns:a16="http://schemas.microsoft.com/office/drawing/2014/main" id="{2B2E9501-F079-F0FF-267F-B20EFA63F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7197" y="1955095"/>
            <a:ext cx="914400" cy="914400"/>
          </a:xfrm>
          <a:prstGeom prst="rect">
            <a:avLst/>
          </a:prstGeom>
        </p:spPr>
      </p:pic>
      <p:pic>
        <p:nvPicPr>
          <p:cNvPr id="4" name="Graphique 3" descr="Cigogne contour">
            <a:extLst>
              <a:ext uri="{FF2B5EF4-FFF2-40B4-BE49-F238E27FC236}">
                <a16:creationId xmlns:a16="http://schemas.microsoft.com/office/drawing/2014/main" id="{E6C0250D-BF1E-0B3D-1A78-E31BFBB50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3325" y="2033143"/>
            <a:ext cx="751840" cy="751840"/>
          </a:xfrm>
          <a:prstGeom prst="rect">
            <a:avLst/>
          </a:prstGeom>
        </p:spPr>
      </p:pic>
      <p:pic>
        <p:nvPicPr>
          <p:cNvPr id="8" name="Graphique 7" descr="Calculatrice contour">
            <a:extLst>
              <a:ext uri="{FF2B5EF4-FFF2-40B4-BE49-F238E27FC236}">
                <a16:creationId xmlns:a16="http://schemas.microsoft.com/office/drawing/2014/main" id="{C7E424CD-DB84-0338-DF26-2228A4069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3055925"/>
            <a:ext cx="697578" cy="697578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D1088B-3F25-6F8F-AA4C-DA349D6E17F3}"/>
              </a:ext>
            </a:extLst>
          </p:cNvPr>
          <p:cNvSpPr/>
          <p:nvPr/>
        </p:nvSpPr>
        <p:spPr>
          <a:xfrm>
            <a:off x="780209" y="4082558"/>
            <a:ext cx="1561530" cy="1138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Dont </a:t>
            </a:r>
          </a:p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10 000 ha dédiés aux régions couvertes par un SRADDET*</a:t>
            </a:r>
            <a:endParaRPr lang="fr-FR" sz="1200" dirty="0">
              <a:solidFill>
                <a:schemeClr val="accent5">
                  <a:lumMod val="50000"/>
                </a:schemeClr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69377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59838" y="1639940"/>
            <a:ext cx="465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FFFF"/>
                </a:solidFill>
                <a:latin typeface="Fira Sans ExtraBold"/>
                <a:cs typeface="Fira Sans ExtraBold"/>
              </a:rPr>
              <a:t>Merci pour votre attention</a:t>
            </a:r>
          </a:p>
        </p:txBody>
      </p:sp>
      <p:pic>
        <p:nvPicPr>
          <p:cNvPr id="6" name="Espace réservé du contenu 5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BAF8E833-ED08-8F3E-88A8-18CB6C22F8F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65814" y="5948829"/>
            <a:ext cx="1971529" cy="526398"/>
          </a:xfrm>
        </p:spPr>
      </p:pic>
    </p:spTree>
    <p:extLst>
      <p:ext uri="{BB962C8B-B14F-4D97-AF65-F5344CB8AC3E}">
        <p14:creationId xmlns:p14="http://schemas.microsoft.com/office/powerpoint/2010/main" val="63432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6"/>
          </p:nvPr>
        </p:nvSpPr>
        <p:spPr>
          <a:xfrm>
            <a:off x="131549" y="1977582"/>
            <a:ext cx="2344423" cy="156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Rennes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Parc d’affaires </a:t>
            </a:r>
            <a:r>
              <a:rPr lang="fr-FR" sz="1600" dirty="0" err="1">
                <a:latin typeface="Fira Sans Compressed ExtraBold"/>
                <a:cs typeface="Fira Sans Compressed ExtraBold"/>
              </a:rPr>
              <a:t>Oberthur</a:t>
            </a:r>
            <a:br>
              <a:rPr lang="fr-FR" sz="1600" dirty="0">
                <a:latin typeface="Fira Sans Compressed ExtraBold"/>
                <a:cs typeface="Fira Sans Compressed ExtraBold"/>
              </a:rPr>
            </a:br>
            <a:r>
              <a:rPr lang="fr-FR" sz="1600" dirty="0">
                <a:latin typeface="Fira Sans Compressed ExtraBold"/>
                <a:cs typeface="Fira Sans Compressed ExtraBold"/>
              </a:rPr>
              <a:t>1 rue Raoul Ponchon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35044 RENNES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02 99 30 16 28</a:t>
            </a:r>
          </a:p>
          <a:p>
            <a:pPr marL="0" indent="0">
              <a:buNone/>
            </a:pPr>
            <a:endParaRPr lang="fr-FR" dirty="0">
              <a:latin typeface="Fira Sans Compressed ExtraBold"/>
              <a:cs typeface="Fira Sans Compressed ExtraBol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3"/>
          </p:nvPr>
        </p:nvSpPr>
        <p:spPr>
          <a:xfrm>
            <a:off x="323479" y="3694223"/>
            <a:ext cx="1960562" cy="1680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Brest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40 rue d’Aiguillon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29200 BREST</a:t>
            </a:r>
          </a:p>
          <a:p>
            <a:pPr marL="0" indent="0" algn="ctr"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02 98 00 19 14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4"/>
          </p:nvPr>
        </p:nvSpPr>
        <p:spPr>
          <a:xfrm>
            <a:off x="2429012" y="5321370"/>
            <a:ext cx="4208865" cy="951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dirty="0" err="1">
                <a:latin typeface="Fira Sans Compressed ExtraBold"/>
                <a:cs typeface="Fira Sans Compressed ExtraBold"/>
              </a:rPr>
              <a:t>contact@cabinetcoudray.com</a:t>
            </a: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None/>
            </a:pPr>
            <a:r>
              <a:rPr lang="fr-FR" sz="1600" dirty="0" err="1">
                <a:latin typeface="Fira Sans Compressed ExtraBold"/>
                <a:cs typeface="Fira Sans Compressed ExtraBold"/>
              </a:rPr>
              <a:t>www.cabinet-coudray.fr</a:t>
            </a:r>
            <a:endParaRPr lang="fr-FR" sz="1600" dirty="0">
              <a:latin typeface="Fira Sans Compressed ExtraBold"/>
              <a:cs typeface="Fira Sans Compressed ExtraBold"/>
            </a:endParaRP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23"/>
          </p:nvPr>
        </p:nvSpPr>
        <p:spPr>
          <a:xfrm>
            <a:off x="6668030" y="1977582"/>
            <a:ext cx="2248501" cy="161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Paris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173 rue de Vaugirard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75015 PARIS</a:t>
            </a:r>
          </a:p>
          <a:p>
            <a:pPr marL="0" indent="0" algn="ctr"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01 45 04 94 41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23"/>
          </p:nvPr>
        </p:nvSpPr>
        <p:spPr>
          <a:xfrm>
            <a:off x="6859959" y="3799527"/>
            <a:ext cx="1960562" cy="1575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Caen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3 impasse Dumont</a:t>
            </a: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14000 CAEN</a:t>
            </a:r>
          </a:p>
          <a:p>
            <a:pPr marL="0" indent="0" algn="ctr"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02 30 32 15 55</a:t>
            </a:r>
          </a:p>
          <a:p>
            <a:pPr marL="0" indent="0" algn="ctr"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</p:txBody>
      </p:sp>
      <p:pic>
        <p:nvPicPr>
          <p:cNvPr id="12" name="Image 11" descr="logo-Linke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01" y="6337106"/>
            <a:ext cx="439313" cy="439313"/>
          </a:xfrm>
          <a:prstGeom prst="rect">
            <a:avLst/>
          </a:prstGeom>
        </p:spPr>
      </p:pic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651F4013-842A-684C-90AE-9DCCC5BB7B0E}"/>
              </a:ext>
            </a:extLst>
          </p:cNvPr>
          <p:cNvSpPr txBox="1">
            <a:spLocks/>
          </p:cNvSpPr>
          <p:nvPr/>
        </p:nvSpPr>
        <p:spPr>
          <a:xfrm>
            <a:off x="3619837" y="3746874"/>
            <a:ext cx="2143842" cy="1680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Toulouse</a:t>
            </a:r>
          </a:p>
          <a:p>
            <a:pPr marL="0" indent="0" algn="ctr">
              <a:buFont typeface="Arial"/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10 place Alphonse Jourdain</a:t>
            </a:r>
          </a:p>
          <a:p>
            <a:pPr marL="0" indent="0" algn="ctr">
              <a:buFont typeface="Arial"/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29200 TOULOUSE</a:t>
            </a:r>
          </a:p>
          <a:p>
            <a:pPr marL="0" indent="0" algn="ctr">
              <a:buFont typeface="Arial"/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0F76BF2D-E968-6048-94E2-7A491D739516}"/>
              </a:ext>
            </a:extLst>
          </p:cNvPr>
          <p:cNvSpPr txBox="1">
            <a:spLocks/>
          </p:cNvSpPr>
          <p:nvPr/>
        </p:nvSpPr>
        <p:spPr>
          <a:xfrm>
            <a:off x="3711477" y="1977582"/>
            <a:ext cx="1960562" cy="15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Fira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cap="small" dirty="0">
                <a:latin typeface="Fira Sans Compressed ExtraBold"/>
                <a:cs typeface="Fira Sans Compressed ExtraBold"/>
              </a:rPr>
              <a:t>Bordeaux</a:t>
            </a:r>
          </a:p>
          <a:p>
            <a:pPr marL="0" indent="0" algn="ctr">
              <a:buFont typeface="Arial"/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61 Cours Pasteur</a:t>
            </a:r>
          </a:p>
          <a:p>
            <a:pPr marL="0" indent="0" algn="ctr">
              <a:buFont typeface="Arial"/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33000 BORDEAUX</a:t>
            </a:r>
          </a:p>
          <a:p>
            <a:pPr marL="0" indent="0" algn="ctr">
              <a:buFont typeface="Arial"/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  <a:p>
            <a:pPr marL="0" indent="0" algn="ctr">
              <a:buFont typeface="Arial"/>
              <a:buNone/>
            </a:pPr>
            <a:r>
              <a:rPr lang="fr-FR" sz="1600" dirty="0">
                <a:latin typeface="Fira Sans Compressed ExtraBold"/>
                <a:cs typeface="Fira Sans Compressed ExtraBold"/>
              </a:rPr>
              <a:t>05 56 52 98 54</a:t>
            </a:r>
          </a:p>
          <a:p>
            <a:pPr marL="0" indent="0" algn="ctr">
              <a:buFont typeface="Arial"/>
              <a:buNone/>
            </a:pPr>
            <a:endParaRPr lang="fr-FR" sz="1600" dirty="0">
              <a:latin typeface="Fira Sans Compressed ExtraBold"/>
              <a:cs typeface="Fira Sans Compressed ExtraBold"/>
            </a:endParaRPr>
          </a:p>
        </p:txBody>
      </p:sp>
      <p:pic>
        <p:nvPicPr>
          <p:cNvPr id="19" name="Image 18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8AAE8EF1-F39F-D24C-E0D8-4A2D1705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344" y="520894"/>
            <a:ext cx="3562885" cy="9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659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95424" y="654798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NOUVEL ECHEANCIER POUR INTEGRER LES OBJECTIFS ZAN DANS LES DOCUMENTS D’URBANISME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0D9F242-F60C-6AA9-ADB8-6706634A1ABD}"/>
              </a:ext>
            </a:extLst>
          </p:cNvPr>
          <p:cNvSpPr/>
          <p:nvPr/>
        </p:nvSpPr>
        <p:spPr>
          <a:xfrm>
            <a:off x="383326" y="3873297"/>
            <a:ext cx="8382000" cy="62865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FE1F9ED5-ED14-6C84-B84D-DCC806A3C6E0}"/>
              </a:ext>
            </a:extLst>
          </p:cNvPr>
          <p:cNvSpPr/>
          <p:nvPr/>
        </p:nvSpPr>
        <p:spPr>
          <a:xfrm>
            <a:off x="696805" y="3765347"/>
            <a:ext cx="469900" cy="857250"/>
          </a:xfrm>
          <a:prstGeom prst="frame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33322AD4-B318-0424-02EE-8B76EAA1271C}"/>
              </a:ext>
            </a:extLst>
          </p:cNvPr>
          <p:cNvSpPr/>
          <p:nvPr/>
        </p:nvSpPr>
        <p:spPr>
          <a:xfrm>
            <a:off x="7227461" y="3765347"/>
            <a:ext cx="469900" cy="857250"/>
          </a:xfrm>
          <a:prstGeom prst="frame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4E592CF-B922-364B-9D97-542DC3479544}"/>
              </a:ext>
            </a:extLst>
          </p:cNvPr>
          <p:cNvSpPr txBox="1"/>
          <p:nvPr/>
        </p:nvSpPr>
        <p:spPr>
          <a:xfrm>
            <a:off x="6715251" y="3307289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22 août 2031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200318-8771-4B4B-E313-0B28DCEDBEC3}"/>
              </a:ext>
            </a:extLst>
          </p:cNvPr>
          <p:cNvSpPr txBox="1"/>
          <p:nvPr/>
        </p:nvSpPr>
        <p:spPr>
          <a:xfrm>
            <a:off x="8467722" y="3313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2050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F2E41B-8291-50AD-E7BD-288945118155}"/>
              </a:ext>
            </a:extLst>
          </p:cNvPr>
          <p:cNvSpPr txBox="1"/>
          <p:nvPr/>
        </p:nvSpPr>
        <p:spPr>
          <a:xfrm>
            <a:off x="292970" y="334536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22 août 2021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7DBB81F-F1FA-7842-ECCC-5F8BFF747384}"/>
              </a:ext>
            </a:extLst>
          </p:cNvPr>
          <p:cNvSpPr/>
          <p:nvPr/>
        </p:nvSpPr>
        <p:spPr>
          <a:xfrm>
            <a:off x="872278" y="2343773"/>
            <a:ext cx="6705600" cy="435509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- 50% consommation ENAF</a:t>
            </a:r>
          </a:p>
          <a:p>
            <a:pPr algn="ctr"/>
            <a:r>
              <a:rPr lang="fr-FR" sz="900" dirty="0">
                <a:solidFill>
                  <a:srgbClr val="0096AE"/>
                </a:solidFill>
                <a:latin typeface="Fira Sans"/>
              </a:rPr>
              <a:t>(référentiel  =consommation 2011-2021)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32B685D-477B-ECC5-C826-39A03B868510}"/>
              </a:ext>
            </a:extLst>
          </p:cNvPr>
          <p:cNvCxnSpPr>
            <a:cxnSpLocks/>
          </p:cNvCxnSpPr>
          <p:nvPr/>
        </p:nvCxnSpPr>
        <p:spPr>
          <a:xfrm>
            <a:off x="70420" y="5039321"/>
            <a:ext cx="889176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684090B-EEFF-781C-FD55-C9A17FEBC4FE}"/>
              </a:ext>
            </a:extLst>
          </p:cNvPr>
          <p:cNvCxnSpPr>
            <a:cxnSpLocks/>
          </p:cNvCxnSpPr>
          <p:nvPr/>
        </p:nvCxnSpPr>
        <p:spPr>
          <a:xfrm>
            <a:off x="1974557" y="3307289"/>
            <a:ext cx="0" cy="1140016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D1F9CCE-C81F-6D98-EBBD-9366D265F58F}"/>
              </a:ext>
            </a:extLst>
          </p:cNvPr>
          <p:cNvSpPr txBox="1"/>
          <p:nvPr/>
        </p:nvSpPr>
        <p:spPr>
          <a:xfrm>
            <a:off x="1506275" y="2887232"/>
            <a:ext cx="1555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Oct. 22 Proposition Conf. SCOT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B1A0698-0F74-9BA9-BC01-E5D21F1DB1F7}"/>
              </a:ext>
            </a:extLst>
          </p:cNvPr>
          <p:cNvCxnSpPr>
            <a:cxnSpLocks/>
          </p:cNvCxnSpPr>
          <p:nvPr/>
        </p:nvCxnSpPr>
        <p:spPr>
          <a:xfrm flipV="1">
            <a:off x="3309615" y="3537817"/>
            <a:ext cx="0" cy="87233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7C00D03-EC45-43F6-DD8E-60C1BCE0860D}"/>
              </a:ext>
            </a:extLst>
          </p:cNvPr>
          <p:cNvSpPr txBox="1"/>
          <p:nvPr/>
        </p:nvSpPr>
        <p:spPr>
          <a:xfrm>
            <a:off x="2616193" y="4522126"/>
            <a:ext cx="13093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22 novembre 2024</a:t>
            </a:r>
          </a:p>
          <a:p>
            <a:pPr algn="ctr"/>
            <a:r>
              <a:rPr lang="fr-FR" sz="1600" b="1" dirty="0">
                <a:solidFill>
                  <a:srgbClr val="FFC000"/>
                </a:solidFill>
              </a:rPr>
              <a:t>+ 9 mois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9B178EB-291F-9012-315C-760FAE6E7ED7}"/>
              </a:ext>
            </a:extLst>
          </p:cNvPr>
          <p:cNvSpPr txBox="1"/>
          <p:nvPr/>
        </p:nvSpPr>
        <p:spPr>
          <a:xfrm>
            <a:off x="2640346" y="3077612"/>
            <a:ext cx="1349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C66"/>
                </a:solidFill>
              </a:rPr>
              <a:t>SRADDET</a:t>
            </a:r>
          </a:p>
          <a:p>
            <a:pPr algn="ctr"/>
            <a:r>
              <a:rPr lang="fr-FR" sz="1100" b="1" dirty="0">
                <a:solidFill>
                  <a:srgbClr val="FFCC66"/>
                </a:solidFill>
              </a:rPr>
              <a:t>« climatisé »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0F23C4B-02CF-3233-2AB7-823DF013BD73}"/>
              </a:ext>
            </a:extLst>
          </p:cNvPr>
          <p:cNvCxnSpPr>
            <a:cxnSpLocks/>
          </p:cNvCxnSpPr>
          <p:nvPr/>
        </p:nvCxnSpPr>
        <p:spPr>
          <a:xfrm flipV="1">
            <a:off x="4735640" y="3574967"/>
            <a:ext cx="0" cy="87233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1164265B-7B2F-3CD2-DD7D-D42A047657FC}"/>
              </a:ext>
            </a:extLst>
          </p:cNvPr>
          <p:cNvSpPr txBox="1"/>
          <p:nvPr/>
        </p:nvSpPr>
        <p:spPr>
          <a:xfrm>
            <a:off x="3658525" y="4513176"/>
            <a:ext cx="1992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22 février 2027</a:t>
            </a:r>
          </a:p>
          <a:p>
            <a:pPr algn="ctr"/>
            <a:r>
              <a:rPr lang="fr-FR" sz="1600" b="1" dirty="0">
                <a:solidFill>
                  <a:srgbClr val="FFC000"/>
                </a:solidFill>
              </a:rPr>
              <a:t>+ 6 mois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0E320B8-613D-D547-2371-DD07C88F5A70}"/>
              </a:ext>
            </a:extLst>
          </p:cNvPr>
          <p:cNvSpPr txBox="1"/>
          <p:nvPr/>
        </p:nvSpPr>
        <p:spPr>
          <a:xfrm>
            <a:off x="4051107" y="3084434"/>
            <a:ext cx="1349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C66"/>
                </a:solidFill>
              </a:rPr>
              <a:t>SCoT</a:t>
            </a:r>
          </a:p>
          <a:p>
            <a:pPr algn="ctr"/>
            <a:r>
              <a:rPr lang="fr-FR" sz="1100" b="1" dirty="0">
                <a:solidFill>
                  <a:srgbClr val="FFCC66"/>
                </a:solidFill>
              </a:rPr>
              <a:t>«  climatisé »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3E10090-7FFB-C056-C3CF-0F456860AB35}"/>
              </a:ext>
            </a:extLst>
          </p:cNvPr>
          <p:cNvCxnSpPr>
            <a:cxnSpLocks/>
          </p:cNvCxnSpPr>
          <p:nvPr/>
        </p:nvCxnSpPr>
        <p:spPr>
          <a:xfrm flipV="1">
            <a:off x="5997782" y="3574967"/>
            <a:ext cx="0" cy="872338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09BE0741-D6D8-2515-DB89-83712757456F}"/>
              </a:ext>
            </a:extLst>
          </p:cNvPr>
          <p:cNvSpPr txBox="1"/>
          <p:nvPr/>
        </p:nvSpPr>
        <p:spPr>
          <a:xfrm>
            <a:off x="5492547" y="4507481"/>
            <a:ext cx="1127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</a:rPr>
              <a:t>22 février 2028</a:t>
            </a:r>
          </a:p>
          <a:p>
            <a:pPr algn="ctr"/>
            <a:r>
              <a:rPr lang="fr-FR" sz="1600" b="1" dirty="0">
                <a:solidFill>
                  <a:srgbClr val="FFC000"/>
                </a:solidFill>
              </a:rPr>
              <a:t>+ 6 mois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A02F747-A82A-B0BA-DE62-6F6DB2B632C6}"/>
              </a:ext>
            </a:extLst>
          </p:cNvPr>
          <p:cNvSpPr txBox="1"/>
          <p:nvPr/>
        </p:nvSpPr>
        <p:spPr>
          <a:xfrm>
            <a:off x="5313249" y="3084434"/>
            <a:ext cx="1349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C66"/>
                </a:solidFill>
              </a:rPr>
              <a:t>PLU(i)</a:t>
            </a:r>
          </a:p>
          <a:p>
            <a:pPr algn="ctr"/>
            <a:r>
              <a:rPr lang="fr-FR" sz="1100" b="1" dirty="0">
                <a:solidFill>
                  <a:srgbClr val="FFCC66"/>
                </a:solidFill>
              </a:rPr>
              <a:t>« climatisé »</a:t>
            </a: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C3A770C9-BAE7-85D4-258D-DF8C6E300981}"/>
              </a:ext>
            </a:extLst>
          </p:cNvPr>
          <p:cNvSpPr/>
          <p:nvPr/>
        </p:nvSpPr>
        <p:spPr>
          <a:xfrm>
            <a:off x="8203220" y="3880954"/>
            <a:ext cx="539750" cy="626035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itre 3">
            <a:extLst>
              <a:ext uri="{FF2B5EF4-FFF2-40B4-BE49-F238E27FC236}">
                <a16:creationId xmlns:a16="http://schemas.microsoft.com/office/drawing/2014/main" id="{B1971B09-A363-001F-529A-E1294DBD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337" y="183949"/>
            <a:ext cx="3506793" cy="27073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L’objectif</a:t>
            </a:r>
            <a:r>
              <a:rPr lang="fr-FR" dirty="0"/>
              <a:t> ZERO artificialisation nette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89776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B1889E-0F9F-EA91-7584-D67B4F9134AF}"/>
              </a:ext>
            </a:extLst>
          </p:cNvPr>
          <p:cNvSpPr txBox="1"/>
          <p:nvPr/>
        </p:nvSpPr>
        <p:spPr>
          <a:xfrm>
            <a:off x="2640346" y="5228111"/>
            <a:ext cx="1282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lain" startAt="22"/>
            </a:pPr>
            <a:r>
              <a:rPr lang="fr-FR" sz="1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février  2024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+ 6 mois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6FBF1DC-79AA-E04D-A2E5-B8C502884FD2}"/>
              </a:ext>
            </a:extLst>
          </p:cNvPr>
          <p:cNvCxnSpPr>
            <a:cxnSpLocks/>
          </p:cNvCxnSpPr>
          <p:nvPr/>
        </p:nvCxnSpPr>
        <p:spPr>
          <a:xfrm>
            <a:off x="70420" y="5811507"/>
            <a:ext cx="889176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79E36AF-183F-A7E5-CB2A-13F2A7BA0DB8}"/>
              </a:ext>
            </a:extLst>
          </p:cNvPr>
          <p:cNvSpPr txBox="1"/>
          <p:nvPr/>
        </p:nvSpPr>
        <p:spPr>
          <a:xfrm>
            <a:off x="2717583" y="6046088"/>
            <a:ext cx="1127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  Août 2023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01E1F41-120B-E6DF-9173-6F8BB90946DB}"/>
              </a:ext>
            </a:extLst>
          </p:cNvPr>
          <p:cNvSpPr txBox="1"/>
          <p:nvPr/>
        </p:nvSpPr>
        <p:spPr>
          <a:xfrm>
            <a:off x="3922606" y="6038935"/>
            <a:ext cx="153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 août 2026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14B21DF-78C4-3A27-1958-CF795E7C9102}"/>
              </a:ext>
            </a:extLst>
          </p:cNvPr>
          <p:cNvSpPr/>
          <p:nvPr/>
        </p:nvSpPr>
        <p:spPr>
          <a:xfrm>
            <a:off x="840528" y="2358222"/>
            <a:ext cx="6705600" cy="43550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- 50% de consommation d’ENAF</a:t>
            </a:r>
          </a:p>
          <a:p>
            <a:pPr algn="ctr"/>
            <a:r>
              <a:rPr lang="fr-FR" sz="900" dirty="0">
                <a:solidFill>
                  <a:srgbClr val="0096AE"/>
                </a:solidFill>
                <a:latin typeface="Fira Sans"/>
              </a:rPr>
              <a:t>(référentiel  = consommation 2011-2021)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70420" y="5221624"/>
            <a:ext cx="1561530" cy="435509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Délai loi 3DS</a:t>
            </a:r>
            <a:endParaRPr lang="fr-FR" sz="900" dirty="0">
              <a:solidFill>
                <a:srgbClr val="0096AE"/>
              </a:solidFill>
              <a:latin typeface="Fira San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7648710-06F1-7746-9841-8262D5167E93}"/>
              </a:ext>
            </a:extLst>
          </p:cNvPr>
          <p:cNvSpPr/>
          <p:nvPr/>
        </p:nvSpPr>
        <p:spPr>
          <a:xfrm>
            <a:off x="70420" y="5995734"/>
            <a:ext cx="1561530" cy="4355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Délai loi Climat</a:t>
            </a:r>
            <a:endParaRPr lang="fr-FR" sz="900" dirty="0">
              <a:solidFill>
                <a:srgbClr val="0096AE"/>
              </a:solidFill>
              <a:latin typeface="Fira San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F383248-87E5-8CC7-06E4-81E14C9AC1F2}"/>
              </a:ext>
            </a:extLst>
          </p:cNvPr>
          <p:cNvSpPr txBox="1"/>
          <p:nvPr/>
        </p:nvSpPr>
        <p:spPr>
          <a:xfrm>
            <a:off x="3968031" y="5219490"/>
            <a:ext cx="153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 août 2026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BC3FA19-CAF4-91FD-550F-98796E976D1E}"/>
              </a:ext>
            </a:extLst>
          </p:cNvPr>
          <p:cNvSpPr txBox="1"/>
          <p:nvPr/>
        </p:nvSpPr>
        <p:spPr>
          <a:xfrm>
            <a:off x="5313249" y="6048841"/>
            <a:ext cx="153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 août 2027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5D99B75-2003-D52B-FD69-5E47656095F1}"/>
              </a:ext>
            </a:extLst>
          </p:cNvPr>
          <p:cNvSpPr txBox="1"/>
          <p:nvPr/>
        </p:nvSpPr>
        <p:spPr>
          <a:xfrm>
            <a:off x="5313249" y="5229982"/>
            <a:ext cx="153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 août 2027</a:t>
            </a:r>
          </a:p>
        </p:txBody>
      </p:sp>
    </p:spTree>
    <p:extLst>
      <p:ext uri="{BB962C8B-B14F-4D97-AF65-F5344CB8AC3E}">
        <p14:creationId xmlns:p14="http://schemas.microsoft.com/office/powerpoint/2010/main" val="391145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/>
              <a:pPr/>
              <a:t>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2224298" cy="270737"/>
          </a:xfrm>
        </p:spPr>
        <p:txBody>
          <a:bodyPr/>
          <a:lstStyle/>
          <a:p>
            <a:r>
              <a:rPr lang="fr-FR" dirty="0"/>
              <a:t>| COUDRAY URBANLAW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706ECB6-AB9B-A914-22CE-6008788CADE0}"/>
              </a:ext>
            </a:extLst>
          </p:cNvPr>
          <p:cNvSpPr/>
          <p:nvPr/>
        </p:nvSpPr>
        <p:spPr>
          <a:xfrm>
            <a:off x="611999" y="718795"/>
            <a:ext cx="7920000" cy="747102"/>
          </a:xfrm>
          <a:prstGeom prst="roundRect">
            <a:avLst/>
          </a:prstGeom>
          <a:solidFill>
            <a:srgbClr val="003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risques pour les architectes et comment sécuriser ses projets ?</a:t>
            </a:r>
            <a:r>
              <a:rPr lang="fr-FR" sz="1400" dirty="0">
                <a:effectLst/>
              </a:rPr>
              <a:t> </a:t>
            </a:r>
            <a:r>
              <a:rPr lang="fr-FR" sz="1400" dirty="0"/>
              <a:t> </a:t>
            </a:r>
            <a:br>
              <a:rPr lang="fr-FR" sz="1400" dirty="0"/>
            </a:br>
            <a:r>
              <a:rPr lang="fr-FR" sz="1400" dirty="0"/>
              <a:t>Les bonnes pratiques</a:t>
            </a:r>
            <a:endParaRPr lang="fr-FR" sz="1400" b="1" dirty="0">
              <a:solidFill>
                <a:srgbClr val="EAC15E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3BAE6B-1950-3993-5688-ED4CAA95B51E}"/>
              </a:ext>
            </a:extLst>
          </p:cNvPr>
          <p:cNvSpPr txBox="1"/>
          <p:nvPr/>
        </p:nvSpPr>
        <p:spPr>
          <a:xfrm>
            <a:off x="611999" y="1796294"/>
            <a:ext cx="7920000" cy="340519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fr-FR" sz="1400" kern="1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5457FB1-6EBE-AEEC-59D7-26E580022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58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86B7AD2-78CD-7EF7-A97C-F64336E9B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892329"/>
              </p:ext>
            </p:extLst>
          </p:nvPr>
        </p:nvGraphicFramePr>
        <p:xfrm>
          <a:off x="612903" y="1585912"/>
          <a:ext cx="7919096" cy="51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21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2128605" cy="270737"/>
          </a:xfrm>
        </p:spPr>
        <p:txBody>
          <a:bodyPr/>
          <a:lstStyle/>
          <a:p>
            <a:r>
              <a:rPr lang="fr-FR" dirty="0"/>
              <a:t>| COUDRAY URBANLAW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A95E6B-EB4F-E543-B01A-0DE9E617A4B0}"/>
              </a:ext>
            </a:extLst>
          </p:cNvPr>
          <p:cNvSpPr txBox="1"/>
          <p:nvPr/>
        </p:nvSpPr>
        <p:spPr>
          <a:xfrm>
            <a:off x="682050" y="645727"/>
            <a:ext cx="8056010" cy="353943"/>
          </a:xfrm>
          <a:prstGeom prst="rect">
            <a:avLst/>
          </a:prstGeom>
          <a:solidFill>
            <a:srgbClr val="00303A"/>
          </a:solidFill>
        </p:spPr>
        <p:txBody>
          <a:bodyPr wrap="square" rtlCol="0">
            <a:spAutoFit/>
          </a:bodyPr>
          <a:lstStyle/>
          <a:p>
            <a:pPr algn="ctr"/>
            <a:endParaRPr lang="fr-FR" sz="1700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1E788-2EF8-8240-B192-30C328E76527}"/>
              </a:ext>
            </a:extLst>
          </p:cNvPr>
          <p:cNvSpPr txBox="1"/>
          <p:nvPr/>
        </p:nvSpPr>
        <p:spPr>
          <a:xfrm>
            <a:off x="1426723" y="1952017"/>
            <a:ext cx="6284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303A"/>
                </a:solidFill>
              </a:rPr>
              <a:t>1. L’objectif ZAN : quelles incidences à l’échelle de mon projet ?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r>
              <a:rPr lang="fr-FR" dirty="0">
                <a:solidFill>
                  <a:srgbClr val="00303A"/>
                </a:solidFill>
              </a:rPr>
              <a:t>-Un objectif inopposable à l’échelle d’un projet…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r>
              <a:rPr lang="fr-FR" dirty="0">
                <a:solidFill>
                  <a:srgbClr val="00303A"/>
                </a:solidFill>
              </a:rPr>
              <a:t>- Mais un impératif de sobriété foncière pour les projets les plus générateurs d’artificialisation (nouvelles surfaces commerciales)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endParaRPr lang="fr-FR" dirty="0">
              <a:solidFill>
                <a:srgbClr val="003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20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2128605" cy="270737"/>
          </a:xfrm>
        </p:spPr>
        <p:txBody>
          <a:bodyPr/>
          <a:lstStyle/>
          <a:p>
            <a:r>
              <a:rPr lang="fr-FR" dirty="0"/>
              <a:t>| COUDRAY URBANLAW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A95E6B-EB4F-E543-B01A-0DE9E617A4B0}"/>
              </a:ext>
            </a:extLst>
          </p:cNvPr>
          <p:cNvSpPr txBox="1"/>
          <p:nvPr/>
        </p:nvSpPr>
        <p:spPr>
          <a:xfrm>
            <a:off x="682050" y="645727"/>
            <a:ext cx="8056010" cy="353943"/>
          </a:xfrm>
          <a:prstGeom prst="rect">
            <a:avLst/>
          </a:prstGeom>
          <a:solidFill>
            <a:srgbClr val="00303A"/>
          </a:solidFill>
        </p:spPr>
        <p:txBody>
          <a:bodyPr wrap="square" rtlCol="0">
            <a:spAutoFit/>
          </a:bodyPr>
          <a:lstStyle/>
          <a:p>
            <a:pPr algn="ctr"/>
            <a:endParaRPr lang="fr-FR" sz="1700" dirty="0">
              <a:solidFill>
                <a:srgbClr val="FFC00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112DB63-9CF8-B1E0-A86C-6F89D8E2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1E788-2EF8-8240-B192-30C328E76527}"/>
              </a:ext>
            </a:extLst>
          </p:cNvPr>
          <p:cNvSpPr txBox="1"/>
          <p:nvPr/>
        </p:nvSpPr>
        <p:spPr>
          <a:xfrm>
            <a:off x="1426723" y="1952017"/>
            <a:ext cx="6284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303A"/>
                </a:solidFill>
              </a:rPr>
              <a:t>2. L'objectif ZAN : quels nouveaux outils juridiques à destination des collectivités pour lutter contre l’artificialisation des sols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r>
              <a:rPr lang="fr-FR" dirty="0">
                <a:solidFill>
                  <a:srgbClr val="00303A"/>
                </a:solidFill>
              </a:rPr>
              <a:t>- Le sursis à statuer des projets artificialisants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r>
              <a:rPr lang="fr-FR" dirty="0">
                <a:solidFill>
                  <a:srgbClr val="00303A"/>
                </a:solidFill>
              </a:rPr>
              <a:t>-Le droit de préemption sur les espaces propices à la renaturation ou recyclage foncier</a:t>
            </a:r>
            <a:endParaRPr lang="fr-FR" dirty="0"/>
          </a:p>
          <a:p>
            <a:pPr lvl="0"/>
            <a:endParaRPr lang="fr-FR" dirty="0">
              <a:solidFill>
                <a:srgbClr val="003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1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032A15D-3F23-73AB-3A37-AD09501BA60E}"/>
              </a:ext>
            </a:extLst>
          </p:cNvPr>
          <p:cNvSpPr/>
          <p:nvPr/>
        </p:nvSpPr>
        <p:spPr>
          <a:xfrm>
            <a:off x="2715984" y="2946795"/>
            <a:ext cx="5504245" cy="2496906"/>
          </a:xfrm>
          <a:custGeom>
            <a:avLst/>
            <a:gdLst>
              <a:gd name="connsiteX0" fmla="*/ 0 w 5932784"/>
              <a:gd name="connsiteY0" fmla="*/ 1066800 h 2496906"/>
              <a:gd name="connsiteX1" fmla="*/ 1917700 w 5932784"/>
              <a:gd name="connsiteY1" fmla="*/ 622300 h 2496906"/>
              <a:gd name="connsiteX2" fmla="*/ 4038600 w 5932784"/>
              <a:gd name="connsiteY2" fmla="*/ 2495550 h 2496906"/>
              <a:gd name="connsiteX3" fmla="*/ 5873750 w 5932784"/>
              <a:gd name="connsiteY3" fmla="*/ 908050 h 2496906"/>
              <a:gd name="connsiteX4" fmla="*/ 5302250 w 5932784"/>
              <a:gd name="connsiteY4" fmla="*/ 0 h 24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784" h="2496906">
                <a:moveTo>
                  <a:pt x="0" y="1066800"/>
                </a:moveTo>
                <a:cubicBezTo>
                  <a:pt x="622300" y="725487"/>
                  <a:pt x="1244600" y="384175"/>
                  <a:pt x="1917700" y="622300"/>
                </a:cubicBezTo>
                <a:cubicBezTo>
                  <a:pt x="2590800" y="860425"/>
                  <a:pt x="3379258" y="2447925"/>
                  <a:pt x="4038600" y="2495550"/>
                </a:cubicBezTo>
                <a:cubicBezTo>
                  <a:pt x="4697942" y="2543175"/>
                  <a:pt x="5663142" y="1323975"/>
                  <a:pt x="5873750" y="908050"/>
                </a:cubicBezTo>
                <a:cubicBezTo>
                  <a:pt x="6084358" y="492125"/>
                  <a:pt x="5693304" y="246062"/>
                  <a:pt x="5302250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A97C3B6-C6F5-9BB6-2DDF-191E0BB1C5E0}"/>
              </a:ext>
            </a:extLst>
          </p:cNvPr>
          <p:cNvCxnSpPr>
            <a:cxnSpLocks/>
          </p:cNvCxnSpPr>
          <p:nvPr/>
        </p:nvCxnSpPr>
        <p:spPr>
          <a:xfrm>
            <a:off x="1534604" y="5443701"/>
            <a:ext cx="25795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92203" y="454686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NOUVEL OUTIL POUR LES COLLECTIVITES : LE SURSIS À STATUER DES PROJETS ARTIFICIALISANTS (applicable pendant la période 2021-2031)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77015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116459" y="1974462"/>
            <a:ext cx="2836291" cy="857830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En cas de projet de nature à </a:t>
            </a:r>
            <a:r>
              <a:rPr lang="fr-FR" sz="1200" b="1" dirty="0">
                <a:solidFill>
                  <a:srgbClr val="FFCC66"/>
                </a:solidFill>
                <a:latin typeface="Fira Sans"/>
              </a:rPr>
              <a:t>compromettre l’atteinte des objectifs </a:t>
            </a:r>
            <a:r>
              <a:rPr lang="fr-F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de réduction de consommation des ENAF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C149536-9543-6212-25D5-81E386C5DEB3}"/>
              </a:ext>
            </a:extLst>
          </p:cNvPr>
          <p:cNvSpPr/>
          <p:nvPr/>
        </p:nvSpPr>
        <p:spPr>
          <a:xfrm>
            <a:off x="3980778" y="3790688"/>
            <a:ext cx="2038248" cy="10592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rgbClr val="0096AE"/>
                </a:solidFill>
                <a:latin typeface="Fira Sans"/>
              </a:rPr>
              <a:t>Décision  motivée par : </a:t>
            </a:r>
            <a:endParaRPr lang="fr-FR" sz="1200" dirty="0">
              <a:solidFill>
                <a:srgbClr val="0096AE"/>
              </a:solidFill>
              <a:latin typeface="Fira Sans"/>
            </a:endParaRPr>
          </a:p>
          <a:p>
            <a:pPr marL="171450" indent="-171450">
              <a:buFontTx/>
              <a:buChar char="-"/>
            </a:pPr>
            <a:r>
              <a:rPr lang="fr-FR" sz="1000" dirty="0">
                <a:solidFill>
                  <a:srgbClr val="0096AE"/>
                </a:solidFill>
                <a:latin typeface="Fira Sans"/>
              </a:rPr>
              <a:t>Ampleur conso du projet 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solidFill>
                  <a:srgbClr val="0096AE"/>
                </a:solidFill>
                <a:latin typeface="Fira Sans"/>
              </a:rPr>
              <a:t>Faiblesse des capacités résiduelles de consommation 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3B3A652-8B2C-96FD-281C-1EAE5274B80D}"/>
              </a:ext>
            </a:extLst>
          </p:cNvPr>
          <p:cNvSpPr/>
          <p:nvPr/>
        </p:nvSpPr>
        <p:spPr>
          <a:xfrm>
            <a:off x="3687849" y="1654384"/>
            <a:ext cx="2536265" cy="87735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Impossible de le prononcer ou prolonger après approbation </a:t>
            </a:r>
          </a:p>
          <a:p>
            <a:pPr algn="ctr"/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du document d’urbanisme intégrant les objectifs ZAN </a:t>
            </a:r>
          </a:p>
          <a:p>
            <a:pPr algn="ctr"/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(soit au plus tard le 22 février 2028)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785BC23D-BE6B-7EF4-9D2F-45F0173F25C6}"/>
              </a:ext>
            </a:extLst>
          </p:cNvPr>
          <p:cNvSpPr/>
          <p:nvPr/>
        </p:nvSpPr>
        <p:spPr>
          <a:xfrm rot="5400000">
            <a:off x="1573794" y="3206429"/>
            <a:ext cx="1012532" cy="626035"/>
          </a:xfrm>
          <a:prstGeom prst="stripedRightArrow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5536111-299A-E755-23D3-08DD9786B2CB}"/>
              </a:ext>
            </a:extLst>
          </p:cNvPr>
          <p:cNvSpPr/>
          <p:nvPr/>
        </p:nvSpPr>
        <p:spPr>
          <a:xfrm>
            <a:off x="1213555" y="4202920"/>
            <a:ext cx="1733013" cy="1012533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SURSIS À STATUER OPPOSE A L’AUTORISATION D’URBANISME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FE3822-6BAE-0DD7-DA1E-CBCE46682C5D}"/>
              </a:ext>
            </a:extLst>
          </p:cNvPr>
          <p:cNvSpPr/>
          <p:nvPr/>
        </p:nvSpPr>
        <p:spPr>
          <a:xfrm>
            <a:off x="6795632" y="4039094"/>
            <a:ext cx="2140636" cy="1059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Au regard des objectifs susceptibles d’être fixés par le document d’urbanisme en cours d’élaboration </a:t>
            </a:r>
          </a:p>
        </p:txBody>
      </p:sp>
      <p:pic>
        <p:nvPicPr>
          <p:cNvPr id="10" name="Graphique 9" descr="Loupe avec un remplissage uni">
            <a:extLst>
              <a:ext uri="{FF2B5EF4-FFF2-40B4-BE49-F238E27FC236}">
                <a16:creationId xmlns:a16="http://schemas.microsoft.com/office/drawing/2014/main" id="{8D9D6F2E-4161-D3D0-0F44-88AAA08A8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2115" y="4372788"/>
            <a:ext cx="626036" cy="626036"/>
          </a:xfrm>
          <a:prstGeom prst="rect">
            <a:avLst/>
          </a:prstGeom>
        </p:spPr>
      </p:pic>
      <p:pic>
        <p:nvPicPr>
          <p:cNvPr id="12" name="Graphique 11" descr="Contrat avec un remplissage uni">
            <a:extLst>
              <a:ext uri="{FF2B5EF4-FFF2-40B4-BE49-F238E27FC236}">
                <a16:creationId xmlns:a16="http://schemas.microsoft.com/office/drawing/2014/main" id="{10D39C53-2534-0549-6DAB-18F6198A8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2840" y="3973251"/>
            <a:ext cx="756747" cy="756747"/>
          </a:xfrm>
          <a:prstGeom prst="rect">
            <a:avLst/>
          </a:prstGeom>
        </p:spPr>
      </p:pic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14AE5F15-6C75-40FE-949E-B0D2E42F44C5}"/>
              </a:ext>
            </a:extLst>
          </p:cNvPr>
          <p:cNvSpPr/>
          <p:nvPr/>
        </p:nvSpPr>
        <p:spPr>
          <a:xfrm rot="5400000">
            <a:off x="-438871" y="3918912"/>
            <a:ext cx="2496906" cy="626035"/>
          </a:xfrm>
          <a:prstGeom prst="stripedRightArrow">
            <a:avLst/>
          </a:prstGeom>
          <a:solidFill>
            <a:srgbClr val="0073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E07D628-53A6-7377-1305-B5C700BF4D3F}"/>
              </a:ext>
            </a:extLst>
          </p:cNvPr>
          <p:cNvSpPr/>
          <p:nvPr/>
        </p:nvSpPr>
        <p:spPr>
          <a:xfrm>
            <a:off x="0" y="5561398"/>
            <a:ext cx="1897109" cy="1268970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FFCC66"/>
                </a:solidFill>
                <a:latin typeface="Fira Sans"/>
              </a:rPr>
              <a:t>REFUS DE PERMIS </a:t>
            </a:r>
          </a:p>
          <a:p>
            <a:pPr algn="just"/>
            <a:r>
              <a:rPr lang="fr-FR" sz="1000" b="1" dirty="0">
                <a:solidFill>
                  <a:srgbClr val="FFCC66"/>
                </a:solidFill>
                <a:latin typeface="Fira Sans"/>
              </a:rPr>
              <a:t>S</a:t>
            </a:r>
            <a:r>
              <a:rPr lang="fr-FR" sz="1000" dirty="0">
                <a:solidFill>
                  <a:srgbClr val="FFCC66"/>
                </a:solidFill>
                <a:latin typeface="Fira Sans"/>
              </a:rPr>
              <a:t>i l’impact du projet n’est </a:t>
            </a:r>
            <a:r>
              <a:rPr lang="fr-FR" sz="1000" b="1" dirty="0">
                <a:solidFill>
                  <a:srgbClr val="FFCC66"/>
                </a:solidFill>
                <a:latin typeface="Fira Sans"/>
              </a:rPr>
              <a:t>pas compensé </a:t>
            </a:r>
            <a:r>
              <a:rPr lang="fr-FR" sz="1000" dirty="0">
                <a:solidFill>
                  <a:srgbClr val="FFCC66"/>
                </a:solidFill>
                <a:latin typeface="Fira Sans"/>
              </a:rPr>
              <a:t>par une action de renaturation d’1 surface  au moins équivalente à l’emprise du projet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735634A-24A6-2E18-FD02-A0C76212ACF8}"/>
              </a:ext>
            </a:extLst>
          </p:cNvPr>
          <p:cNvSpPr/>
          <p:nvPr/>
        </p:nvSpPr>
        <p:spPr>
          <a:xfrm>
            <a:off x="6320865" y="1974462"/>
            <a:ext cx="2607922" cy="129243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À l'expiration du délai de validité du SAS, l'autorité devra statuer sur la demande d'autorisation dans un délai </a:t>
            </a:r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de 2 mois à compter de la confirmation </a:t>
            </a: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par le pétitionnaire de sa demande</a:t>
            </a:r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.</a:t>
            </a:r>
          </a:p>
          <a:p>
            <a:pPr algn="ctr"/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A défaut l'autorisation sera considérée comme accordée. 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4131312-66C8-368B-DACF-CDD734163EA5}"/>
              </a:ext>
            </a:extLst>
          </p:cNvPr>
          <p:cNvSpPr/>
          <p:nvPr/>
        </p:nvSpPr>
        <p:spPr>
          <a:xfrm>
            <a:off x="5118787" y="5561398"/>
            <a:ext cx="3810000" cy="104593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En cas de SAS  : doit de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délaissement </a:t>
            </a:r>
            <a:r>
              <a:rPr lang="fr-FR" sz="10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du propriétaire du terrain </a:t>
            </a:r>
          </a:p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Le propriétaire pourra mettre en demeure la collectivité de procéder à l'acquisition de son terrain dans les conditions et délais de droit commun (articles L. 230-1 à L. 230-6 CU)</a:t>
            </a:r>
          </a:p>
        </p:txBody>
      </p:sp>
      <p:pic>
        <p:nvPicPr>
          <p:cNvPr id="26" name="Graphique 25" descr="Micro de radio avec un remplissage uni">
            <a:extLst>
              <a:ext uri="{FF2B5EF4-FFF2-40B4-BE49-F238E27FC236}">
                <a16:creationId xmlns:a16="http://schemas.microsoft.com/office/drawing/2014/main" id="{71EECA3F-928A-AB64-372C-74EDB401B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9987" y="5978217"/>
            <a:ext cx="518800" cy="518800"/>
          </a:xfrm>
          <a:prstGeom prst="rect">
            <a:avLst/>
          </a:prstGeom>
        </p:spPr>
      </p:pic>
      <p:pic>
        <p:nvPicPr>
          <p:cNvPr id="30" name="Graphique 29" descr="Panneau d’interdiction avec un remplissage uni">
            <a:extLst>
              <a:ext uri="{FF2B5EF4-FFF2-40B4-BE49-F238E27FC236}">
                <a16:creationId xmlns:a16="http://schemas.microsoft.com/office/drawing/2014/main" id="{39E9A658-D281-77AC-7104-6BFBB5C6A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2118" y="2233543"/>
            <a:ext cx="586386" cy="586386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3D4793A-6AC1-A610-E4B7-1B46CFBAC107}"/>
              </a:ext>
            </a:extLst>
          </p:cNvPr>
          <p:cNvCxnSpPr>
            <a:cxnSpLocks/>
          </p:cNvCxnSpPr>
          <p:nvPr/>
        </p:nvCxnSpPr>
        <p:spPr>
          <a:xfrm flipV="1">
            <a:off x="4075432" y="5443701"/>
            <a:ext cx="2781" cy="138666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0839B35B-8A85-FD1B-267C-D3FC5B189342}"/>
              </a:ext>
            </a:extLst>
          </p:cNvPr>
          <p:cNvSpPr txBox="1"/>
          <p:nvPr/>
        </p:nvSpPr>
        <p:spPr>
          <a:xfrm>
            <a:off x="7156922" y="3358780"/>
            <a:ext cx="177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CC66"/>
                </a:solidFill>
              </a:rPr>
              <a:t> durée de validité du SAS</a:t>
            </a:r>
          </a:p>
          <a:p>
            <a:pPr algn="ctr"/>
            <a:r>
              <a:rPr lang="fr-FR" sz="1200" b="1" dirty="0">
                <a:solidFill>
                  <a:srgbClr val="FFCC66"/>
                </a:solidFill>
              </a:rPr>
              <a:t> n’est pas limitée à  2 ANS</a:t>
            </a:r>
          </a:p>
        </p:txBody>
      </p:sp>
      <p:pic>
        <p:nvPicPr>
          <p:cNvPr id="43" name="Graphique 42" descr="Clock">
            <a:extLst>
              <a:ext uri="{FF2B5EF4-FFF2-40B4-BE49-F238E27FC236}">
                <a16:creationId xmlns:a16="http://schemas.microsoft.com/office/drawing/2014/main" id="{E3188322-C931-4F65-A5E8-E6F691AAC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5731" y="3301876"/>
            <a:ext cx="626035" cy="626035"/>
          </a:xfrm>
          <a:prstGeom prst="rect">
            <a:avLst/>
          </a:prstGeom>
        </p:spPr>
      </p:pic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55528B75-E4DE-DCB8-1FFC-919E12AE486A}"/>
              </a:ext>
            </a:extLst>
          </p:cNvPr>
          <p:cNvSpPr/>
          <p:nvPr/>
        </p:nvSpPr>
        <p:spPr>
          <a:xfrm>
            <a:off x="3697363" y="2629995"/>
            <a:ext cx="2523871" cy="7322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solidFill>
                <a:schemeClr val="accent5">
                  <a:lumMod val="20000"/>
                  <a:lumOff val="80000"/>
                </a:schemeClr>
              </a:solidFill>
              <a:latin typeface="Fira Sans"/>
            </a:endParaRPr>
          </a:p>
          <a:p>
            <a:pPr algn="ctr"/>
            <a:r>
              <a:rPr lang="fr-FR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Impossible </a:t>
            </a:r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si le projet prévoit de </a:t>
            </a:r>
            <a:r>
              <a:rPr lang="fr-FR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compenser </a:t>
            </a:r>
            <a:r>
              <a:rPr lang="fr-FR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la consommation foncière </a:t>
            </a:r>
            <a:r>
              <a:rPr lang="fr-FR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par une renaturation d'espaces de surface équivalente </a:t>
            </a:r>
          </a:p>
          <a:p>
            <a:pPr algn="ctr"/>
            <a:endParaRPr lang="fr-FR" sz="1000" dirty="0">
              <a:solidFill>
                <a:schemeClr val="accent5">
                  <a:lumMod val="20000"/>
                  <a:lumOff val="80000"/>
                </a:schemeClr>
              </a:solidFill>
              <a:latin typeface="Fira San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62FE0A1-5281-4052-0CA7-7177E0C51A24}"/>
              </a:ext>
            </a:extLst>
          </p:cNvPr>
          <p:cNvSpPr/>
          <p:nvPr/>
        </p:nvSpPr>
        <p:spPr>
          <a:xfrm>
            <a:off x="1180704" y="3013180"/>
            <a:ext cx="528234" cy="3176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ou</a:t>
            </a:r>
          </a:p>
        </p:txBody>
      </p:sp>
      <p:pic>
        <p:nvPicPr>
          <p:cNvPr id="7" name="Graphique 6" descr="Logement contour">
            <a:extLst>
              <a:ext uri="{FF2B5EF4-FFF2-40B4-BE49-F238E27FC236}">
                <a16:creationId xmlns:a16="http://schemas.microsoft.com/office/drawing/2014/main" id="{AE99A1CE-03EC-6B22-3470-EF0003682B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23034" y="5492281"/>
            <a:ext cx="732947" cy="73294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267EB65-A0D4-BE3C-B4A6-557E870EABB4}"/>
              </a:ext>
            </a:extLst>
          </p:cNvPr>
          <p:cNvSpPr/>
          <p:nvPr/>
        </p:nvSpPr>
        <p:spPr>
          <a:xfrm>
            <a:off x="1998424" y="5541310"/>
            <a:ext cx="1978746" cy="1268970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000" dirty="0">
                <a:solidFill>
                  <a:srgbClr val="FFCC66"/>
                </a:solidFill>
                <a:latin typeface="Fira Sans"/>
              </a:rPr>
              <a:t>Une fois le PLU </a:t>
            </a:r>
            <a:r>
              <a:rPr lang="fr-FR" sz="1000" b="1" dirty="0">
                <a:solidFill>
                  <a:srgbClr val="FFCC66"/>
                </a:solidFill>
                <a:latin typeface="Fira Sans"/>
              </a:rPr>
              <a:t>« climatisé», </a:t>
            </a:r>
            <a:r>
              <a:rPr lang="fr-FR" sz="1000" dirty="0">
                <a:solidFill>
                  <a:srgbClr val="FFCC66"/>
                </a:solidFill>
                <a:latin typeface="Fira Sans"/>
              </a:rPr>
              <a:t>impossibilité de refuser le permis conforme aux prescriptions du PLU en vigueur au motif que la demande serait de nature à compromettre le respect de ces objectifs</a:t>
            </a:r>
          </a:p>
        </p:txBody>
      </p:sp>
    </p:spTree>
    <p:extLst>
      <p:ext uri="{BB962C8B-B14F-4D97-AF65-F5344CB8AC3E}">
        <p14:creationId xmlns:p14="http://schemas.microsoft.com/office/powerpoint/2010/main" val="5370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032A15D-3F23-73AB-3A37-AD09501BA60E}"/>
              </a:ext>
            </a:extLst>
          </p:cNvPr>
          <p:cNvSpPr/>
          <p:nvPr/>
        </p:nvSpPr>
        <p:spPr>
          <a:xfrm>
            <a:off x="1981200" y="2946795"/>
            <a:ext cx="6239030" cy="2496906"/>
          </a:xfrm>
          <a:custGeom>
            <a:avLst/>
            <a:gdLst>
              <a:gd name="connsiteX0" fmla="*/ 0 w 5932784"/>
              <a:gd name="connsiteY0" fmla="*/ 1066800 h 2496906"/>
              <a:gd name="connsiteX1" fmla="*/ 1917700 w 5932784"/>
              <a:gd name="connsiteY1" fmla="*/ 622300 h 2496906"/>
              <a:gd name="connsiteX2" fmla="*/ 4038600 w 5932784"/>
              <a:gd name="connsiteY2" fmla="*/ 2495550 h 2496906"/>
              <a:gd name="connsiteX3" fmla="*/ 5873750 w 5932784"/>
              <a:gd name="connsiteY3" fmla="*/ 908050 h 2496906"/>
              <a:gd name="connsiteX4" fmla="*/ 5302250 w 5932784"/>
              <a:gd name="connsiteY4" fmla="*/ 0 h 24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784" h="2496906">
                <a:moveTo>
                  <a:pt x="0" y="1066800"/>
                </a:moveTo>
                <a:cubicBezTo>
                  <a:pt x="622300" y="725487"/>
                  <a:pt x="1244600" y="384175"/>
                  <a:pt x="1917700" y="622300"/>
                </a:cubicBezTo>
                <a:cubicBezTo>
                  <a:pt x="2590800" y="860425"/>
                  <a:pt x="3379258" y="2447925"/>
                  <a:pt x="4038600" y="2495550"/>
                </a:cubicBezTo>
                <a:cubicBezTo>
                  <a:pt x="4697942" y="2543175"/>
                  <a:pt x="5663142" y="1323975"/>
                  <a:pt x="5873750" y="908050"/>
                </a:cubicBezTo>
                <a:cubicBezTo>
                  <a:pt x="6084358" y="492125"/>
                  <a:pt x="5693304" y="246062"/>
                  <a:pt x="5302250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A97C3B6-C6F5-9BB6-2DDF-191E0BB1C5E0}"/>
              </a:ext>
            </a:extLst>
          </p:cNvPr>
          <p:cNvCxnSpPr>
            <a:cxnSpLocks/>
          </p:cNvCxnSpPr>
          <p:nvPr/>
        </p:nvCxnSpPr>
        <p:spPr>
          <a:xfrm flipV="1">
            <a:off x="116459" y="5583010"/>
            <a:ext cx="8812328" cy="11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239867" y="-1863514"/>
            <a:ext cx="691888" cy="365125"/>
          </a:xfrm>
        </p:spPr>
        <p:txBody>
          <a:bodyPr/>
          <a:lstStyle/>
          <a:p>
            <a:fld id="{D368CF38-EA1D-314A-B955-5C36AC61498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92203" y="454686"/>
            <a:ext cx="8559594" cy="392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b="1" dirty="0"/>
              <a:t>NOUVEL OUTIL POUR LES COLLECTIVITES : DROIT DE  PREEMPTION SUR LES ESPACES PROPICES A LA RENATURATION OU RECYCLAGE FONCIER</a:t>
            </a:r>
          </a:p>
        </p:txBody>
      </p:sp>
      <p:sp>
        <p:nvSpPr>
          <p:cNvPr id="54" name="Espace réservé du pied de page 2">
            <a:extLst>
              <a:ext uri="{FF2B5EF4-FFF2-40B4-BE49-F238E27FC236}">
                <a16:creationId xmlns:a16="http://schemas.microsoft.com/office/drawing/2014/main" id="{510D3B33-BC00-3792-2E08-98CC1D07179F}"/>
              </a:ext>
            </a:extLst>
          </p:cNvPr>
          <p:cNvSpPr txBox="1">
            <a:spLocks/>
          </p:cNvSpPr>
          <p:nvPr/>
        </p:nvSpPr>
        <p:spPr>
          <a:xfrm>
            <a:off x="5770159" y="167949"/>
            <a:ext cx="3246231" cy="271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00738C"/>
                </a:solidFill>
                <a:latin typeface="Montserrat ExtraBold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| COUDRAY URBANLAW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1F2359D-9B79-5F88-0B11-C8D965ECA796}"/>
              </a:ext>
            </a:extLst>
          </p:cNvPr>
          <p:cNvSpPr/>
          <p:nvPr/>
        </p:nvSpPr>
        <p:spPr>
          <a:xfrm>
            <a:off x="428664" y="2045523"/>
            <a:ext cx="1733013" cy="1240781"/>
          </a:xfrm>
          <a:prstGeom prst="roundRect">
            <a:avLst/>
          </a:prstGeom>
          <a:solidFill>
            <a:srgbClr val="0073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Adaptation du DPU en zones urbaines ou à urbaniser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C149536-9543-6212-25D5-81E386C5DEB3}"/>
              </a:ext>
            </a:extLst>
          </p:cNvPr>
          <p:cNvSpPr/>
          <p:nvPr/>
        </p:nvSpPr>
        <p:spPr>
          <a:xfrm>
            <a:off x="3483631" y="4144842"/>
            <a:ext cx="2040082" cy="1218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96AE"/>
                </a:solidFill>
                <a:latin typeface="Fira Sans"/>
              </a:rPr>
              <a:t>Délibération motivée </a:t>
            </a:r>
            <a:r>
              <a:rPr lang="fr-FR" sz="1000" dirty="0">
                <a:solidFill>
                  <a:srgbClr val="0096AE"/>
                </a:solidFill>
                <a:latin typeface="Fira Sans"/>
              </a:rPr>
              <a:t>délimitant au sein du PLU les </a:t>
            </a:r>
          </a:p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secteurs prioritaires </a:t>
            </a:r>
            <a:r>
              <a:rPr lang="fr-FR" sz="1000" dirty="0">
                <a:solidFill>
                  <a:srgbClr val="0096AE"/>
                </a:solidFill>
                <a:latin typeface="Fira Sans"/>
              </a:rPr>
              <a:t>en raison de leur potentiel foncier</a:t>
            </a:r>
          </a:p>
          <a:p>
            <a:pPr algn="ctr"/>
            <a:r>
              <a:rPr lang="fr-FR" sz="1000" dirty="0">
                <a:solidFill>
                  <a:srgbClr val="0096AE"/>
                </a:solidFill>
                <a:latin typeface="Fira Sans"/>
              </a:rPr>
              <a:t>+ y instituant ce DP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3B3A652-8B2C-96FD-281C-1EAE5274B80D}"/>
              </a:ext>
            </a:extLst>
          </p:cNvPr>
          <p:cNvSpPr/>
          <p:nvPr/>
        </p:nvSpPr>
        <p:spPr>
          <a:xfrm>
            <a:off x="5981700" y="2297215"/>
            <a:ext cx="2947087" cy="301470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C66"/>
                </a:solidFill>
                <a:latin typeface="Fira Sans"/>
              </a:rPr>
              <a:t>CREATION DE SECTEURS PRIORITAIRES :</a:t>
            </a:r>
          </a:p>
          <a:p>
            <a:pPr marL="171450" indent="-171450" algn="ctr">
              <a:buFontTx/>
              <a:buChar char="-"/>
            </a:pPr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Terrains contribuant à la </a:t>
            </a:r>
            <a:r>
              <a:rPr lang="fr-FR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préservation ou à la restauration de la nature en ville </a:t>
            </a:r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(nota surfaces végétalisées ou naturelles situées au sein des espaces urbanisés) ; </a:t>
            </a:r>
          </a:p>
          <a:p>
            <a:pPr marL="171450" indent="-171450" algn="ctr">
              <a:buFontTx/>
              <a:buChar char="-"/>
            </a:pPr>
            <a:r>
              <a:rPr lang="fr-FR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Zones présentant un fort potentiel </a:t>
            </a:r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en matière de renaturation (préservation continuités écologiques, </a:t>
            </a:r>
            <a:r>
              <a:rPr lang="fr-FR" sz="11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etc</a:t>
            </a:r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) ;</a:t>
            </a:r>
          </a:p>
          <a:p>
            <a:pPr marL="171450" indent="-171450" algn="ctr">
              <a:buFontTx/>
              <a:buChar char="-"/>
            </a:pPr>
            <a:r>
              <a:rPr lang="fr-FR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Terrains susceptibles de contribuer au </a:t>
            </a:r>
            <a:r>
              <a:rPr lang="fr-FR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renouvellement urbain, à l'optimisation de la densité des espaces urbanisés ou à la réhabilitation des friches.</a:t>
            </a:r>
            <a:r>
              <a:rPr lang="fr-FR" sz="1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ira Sans"/>
              </a:rPr>
              <a:t> 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785BC23D-BE6B-7EF4-9D2F-45F0173F25C6}"/>
              </a:ext>
            </a:extLst>
          </p:cNvPr>
          <p:cNvSpPr/>
          <p:nvPr/>
        </p:nvSpPr>
        <p:spPr>
          <a:xfrm rot="5400000">
            <a:off x="1025294" y="3385858"/>
            <a:ext cx="539750" cy="626035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54CAA13-C438-912E-EAAB-BC81A4E9C783}"/>
              </a:ext>
            </a:extLst>
          </p:cNvPr>
          <p:cNvSpPr/>
          <p:nvPr/>
        </p:nvSpPr>
        <p:spPr>
          <a:xfrm>
            <a:off x="116459" y="5728497"/>
            <a:ext cx="1998091" cy="8583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Article L. 300-1 </a:t>
            </a:r>
            <a:r>
              <a:rPr lang="fr-FR" sz="10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code de l’urbanisme (liste des objets pour lesquels le droit de préemption peut s’exercer)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5536111-299A-E755-23D3-08DD9786B2CB}"/>
              </a:ext>
            </a:extLst>
          </p:cNvPr>
          <p:cNvSpPr/>
          <p:nvPr/>
        </p:nvSpPr>
        <p:spPr>
          <a:xfrm>
            <a:off x="428664" y="4030430"/>
            <a:ext cx="1733013" cy="1355194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NOUVEAU DP  SPECIFIQUE </a:t>
            </a:r>
          </a:p>
          <a:p>
            <a:pPr algn="ctr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Fira Sans"/>
              </a:rPr>
              <a:t>sur les fonciers artificialisés </a:t>
            </a:r>
          </a:p>
          <a:p>
            <a:pPr algn="ctr"/>
            <a:r>
              <a:rPr lang="fr-FR" sz="1200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même en dehors de la zone urbaine définie</a:t>
            </a:r>
          </a:p>
        </p:txBody>
      </p:sp>
      <p:pic>
        <p:nvPicPr>
          <p:cNvPr id="4" name="Graphique 3" descr="Utilisateurs contour">
            <a:extLst>
              <a:ext uri="{FF2B5EF4-FFF2-40B4-BE49-F238E27FC236}">
                <a16:creationId xmlns:a16="http://schemas.microsoft.com/office/drawing/2014/main" id="{BE973AAA-74F3-FC68-09DC-D5CB22DF2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9293" y="4332434"/>
            <a:ext cx="770218" cy="77021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FE3822-6BAE-0DD7-DA1E-CBCE46682C5D}"/>
              </a:ext>
            </a:extLst>
          </p:cNvPr>
          <p:cNvSpPr/>
          <p:nvPr/>
        </p:nvSpPr>
        <p:spPr>
          <a:xfrm>
            <a:off x="3946442" y="2098511"/>
            <a:ext cx="1644629" cy="8482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6AE"/>
                </a:solidFill>
                <a:latin typeface="Fira Sans"/>
              </a:rPr>
              <a:t>Biens &amp; droits identiques à ceux du</a:t>
            </a:r>
            <a:r>
              <a:rPr lang="fr-FR" sz="1400" dirty="0">
                <a:solidFill>
                  <a:srgbClr val="0096AE"/>
                </a:solidFill>
                <a:latin typeface="Fira Sans"/>
              </a:rPr>
              <a:t> </a:t>
            </a:r>
            <a:r>
              <a:rPr lang="fr-FR" sz="1400" b="1" dirty="0">
                <a:solidFill>
                  <a:srgbClr val="0096AE"/>
                </a:solidFill>
                <a:latin typeface="Fira Sans"/>
              </a:rPr>
              <a:t>DPU</a:t>
            </a:r>
          </a:p>
        </p:txBody>
      </p:sp>
      <p:pic>
        <p:nvPicPr>
          <p:cNvPr id="10" name="Graphique 9" descr="Loupe avec un remplissage uni">
            <a:extLst>
              <a:ext uri="{FF2B5EF4-FFF2-40B4-BE49-F238E27FC236}">
                <a16:creationId xmlns:a16="http://schemas.microsoft.com/office/drawing/2014/main" id="{8D9D6F2E-4161-D3D0-0F44-88AAA08A8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2499" y="2050451"/>
            <a:ext cx="626036" cy="62603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ED3831E-4050-037D-927D-6465B9AF9201}"/>
              </a:ext>
            </a:extLst>
          </p:cNvPr>
          <p:cNvSpPr/>
          <p:nvPr/>
        </p:nvSpPr>
        <p:spPr>
          <a:xfrm>
            <a:off x="3108364" y="5728497"/>
            <a:ext cx="1685886" cy="8583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COMPLETE DE PLUSIEURS OBJETS</a:t>
            </a:r>
            <a:endParaRPr lang="fr-FR" sz="1000" dirty="0">
              <a:solidFill>
                <a:schemeClr val="accent5">
                  <a:lumMod val="50000"/>
                </a:schemeClr>
              </a:solidFill>
              <a:latin typeface="Fira Sans"/>
            </a:endParaRPr>
          </a:p>
        </p:txBody>
      </p:sp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642B4D18-29C1-D859-ED8B-5B010625A087}"/>
              </a:ext>
            </a:extLst>
          </p:cNvPr>
          <p:cNvSpPr/>
          <p:nvPr/>
        </p:nvSpPr>
        <p:spPr>
          <a:xfrm>
            <a:off x="2378901" y="5865415"/>
            <a:ext cx="539750" cy="626035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2376210-28D6-E1F1-D682-C9B0E9257AD8}"/>
              </a:ext>
            </a:extLst>
          </p:cNvPr>
          <p:cNvSpPr/>
          <p:nvPr/>
        </p:nvSpPr>
        <p:spPr>
          <a:xfrm>
            <a:off x="5740975" y="5728497"/>
            <a:ext cx="3110822" cy="8583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Fira Sans"/>
              </a:rPr>
              <a:t>RECYCLAGE FONCIER, RESTAURATION, RENATURATION, DESARTICIALISATION DES SOLS</a:t>
            </a:r>
            <a:endParaRPr lang="fr-FR" sz="1400" dirty="0">
              <a:solidFill>
                <a:schemeClr val="accent5">
                  <a:lumMod val="50000"/>
                </a:schemeClr>
              </a:solidFill>
              <a:latin typeface="Fira Sans"/>
            </a:endParaRPr>
          </a:p>
        </p:txBody>
      </p:sp>
      <p:sp>
        <p:nvSpPr>
          <p:cNvPr id="22" name="Flèche : droite rayée 21">
            <a:extLst>
              <a:ext uri="{FF2B5EF4-FFF2-40B4-BE49-F238E27FC236}">
                <a16:creationId xmlns:a16="http://schemas.microsoft.com/office/drawing/2014/main" id="{73057297-D4CF-65F7-1DD2-F277073CF22E}"/>
              </a:ext>
            </a:extLst>
          </p:cNvPr>
          <p:cNvSpPr/>
          <p:nvPr/>
        </p:nvSpPr>
        <p:spPr>
          <a:xfrm>
            <a:off x="4983963" y="5865414"/>
            <a:ext cx="539750" cy="626035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Graphique 28" descr="Repère avec un remplissage uni">
            <a:extLst>
              <a:ext uri="{FF2B5EF4-FFF2-40B4-BE49-F238E27FC236}">
                <a16:creationId xmlns:a16="http://schemas.microsoft.com/office/drawing/2014/main" id="{AFDB550F-79BA-0210-2F4C-CB14A806C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5135" y="1991704"/>
            <a:ext cx="1034083" cy="10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2128605" cy="270737"/>
          </a:xfrm>
        </p:spPr>
        <p:txBody>
          <a:bodyPr/>
          <a:lstStyle/>
          <a:p>
            <a:r>
              <a:rPr lang="fr-FR" dirty="0"/>
              <a:t>| COUDRAY URBANLAW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A95E6B-EB4F-E543-B01A-0DE9E617A4B0}"/>
              </a:ext>
            </a:extLst>
          </p:cNvPr>
          <p:cNvSpPr txBox="1"/>
          <p:nvPr/>
        </p:nvSpPr>
        <p:spPr>
          <a:xfrm>
            <a:off x="682050" y="645727"/>
            <a:ext cx="8056010" cy="353943"/>
          </a:xfrm>
          <a:prstGeom prst="rect">
            <a:avLst/>
          </a:prstGeom>
          <a:solidFill>
            <a:srgbClr val="00303A"/>
          </a:solidFill>
        </p:spPr>
        <p:txBody>
          <a:bodyPr wrap="square" rtlCol="0">
            <a:spAutoFit/>
          </a:bodyPr>
          <a:lstStyle/>
          <a:p>
            <a:pPr algn="ctr"/>
            <a:endParaRPr lang="fr-FR" sz="1700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1E788-2EF8-8240-B192-30C328E76527}"/>
              </a:ext>
            </a:extLst>
          </p:cNvPr>
          <p:cNvSpPr txBox="1"/>
          <p:nvPr/>
        </p:nvSpPr>
        <p:spPr>
          <a:xfrm>
            <a:off x="1426723" y="1952017"/>
            <a:ext cx="628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303A"/>
                </a:solidFill>
              </a:rPr>
              <a:t>3. L'objectif ZAN : quelles préconisations à adopter  à l’échelle de mon projet?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r>
              <a:rPr lang="fr-FR" dirty="0">
                <a:solidFill>
                  <a:srgbClr val="00303A"/>
                </a:solidFill>
              </a:rPr>
              <a:t>- Le certificat d’urbanisme</a:t>
            </a:r>
          </a:p>
          <a:p>
            <a:pPr lvl="0"/>
            <a:endParaRPr lang="fr-FR" dirty="0">
              <a:solidFill>
                <a:srgbClr val="00303A"/>
              </a:solidFill>
            </a:endParaRPr>
          </a:p>
          <a:p>
            <a:pPr lvl="0"/>
            <a:endParaRPr lang="fr-FR" dirty="0">
              <a:solidFill>
                <a:srgbClr val="003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009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8CF38-EA1D-314A-B955-5C36AC614980}" type="slidenum">
              <a:rPr lang="fr-FR"/>
              <a:pPr/>
              <a:t>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6919702" y="143290"/>
            <a:ext cx="2224298" cy="270737"/>
          </a:xfrm>
        </p:spPr>
        <p:txBody>
          <a:bodyPr/>
          <a:lstStyle/>
          <a:p>
            <a:r>
              <a:rPr lang="fr-FR" dirty="0"/>
              <a:t>| COUDRAY URBANLAW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706ECB6-AB9B-A914-22CE-6008788CADE0}"/>
              </a:ext>
            </a:extLst>
          </p:cNvPr>
          <p:cNvSpPr/>
          <p:nvPr/>
        </p:nvSpPr>
        <p:spPr>
          <a:xfrm>
            <a:off x="611999" y="718795"/>
            <a:ext cx="7920000" cy="747102"/>
          </a:xfrm>
          <a:prstGeom prst="roundRect">
            <a:avLst/>
          </a:prstGeom>
          <a:solidFill>
            <a:srgbClr val="003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ZAN :des impacts différents selon les zones géographiques et les types de projets</a:t>
            </a:r>
            <a:endParaRPr lang="fr-FR" sz="1400" b="1" dirty="0">
              <a:solidFill>
                <a:srgbClr val="EAC15E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3BAE6B-1950-3993-5688-ED4CAA95B51E}"/>
              </a:ext>
            </a:extLst>
          </p:cNvPr>
          <p:cNvSpPr txBox="1"/>
          <p:nvPr/>
        </p:nvSpPr>
        <p:spPr>
          <a:xfrm>
            <a:off x="611999" y="1796294"/>
            <a:ext cx="7920000" cy="340519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fr-FR" sz="1400" kern="1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5457FB1-6EBE-AEEC-59D7-26E580022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58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86B7AD2-78CD-7EF7-A97C-F64336E9B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363535"/>
              </p:ext>
            </p:extLst>
          </p:nvPr>
        </p:nvGraphicFramePr>
        <p:xfrm>
          <a:off x="612903" y="1585912"/>
          <a:ext cx="7919096" cy="51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3F9E93-EBC3-BC6D-03D5-05072EBD4FB0}"/>
              </a:ext>
            </a:extLst>
          </p:cNvPr>
          <p:cNvSpPr txBox="1"/>
          <p:nvPr/>
        </p:nvSpPr>
        <p:spPr>
          <a:xfrm>
            <a:off x="-542260" y="2062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504235"/>
      </p:ext>
    </p:extLst>
  </p:cSld>
  <p:clrMapOvr>
    <a:masterClrMapping/>
  </p:clrMapOvr>
</p:sld>
</file>

<file path=ppt/theme/theme1.xml><?xml version="1.0" encoding="utf-8"?>
<a:theme xmlns:a="http://schemas.openxmlformats.org/drawingml/2006/main" name="Charte graphique cabinet 2018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4" id="{15F56B1E-D2C7-C245-B833-38AE55B2CEDD}" vid="{2DE04082-DDBE-1243-AD64-BAE55C92949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3A9D70B90B164A8F315EF6398D9E99" ma:contentTypeVersion="15" ma:contentTypeDescription="Crée un document." ma:contentTypeScope="" ma:versionID="90e68acdbe0878fd51fd77db259da9af">
  <xsd:schema xmlns:xsd="http://www.w3.org/2001/XMLSchema" xmlns:xs="http://www.w3.org/2001/XMLSchema" xmlns:p="http://schemas.microsoft.com/office/2006/metadata/properties" xmlns:ns2="7d31ce25-868b-4dec-846d-1dbe78557db3" xmlns:ns3="426dba35-c20c-4a3d-b8d3-62d0b4febdac" targetNamespace="http://schemas.microsoft.com/office/2006/metadata/properties" ma:root="true" ma:fieldsID="5642e6a50203247b32b1d9ce1db24f36" ns2:_="" ns3:_="">
    <xsd:import namespace="7d31ce25-868b-4dec-846d-1dbe78557db3"/>
    <xsd:import namespace="426dba35-c20c-4a3d-b8d3-62d0b4feb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ombr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1ce25-868b-4dec-846d-1dbe78557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4cda7d3-07f2-43d3-b482-30a0f8dfd6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Nombre" ma:index="21" nillable="true" ma:displayName="Nombre" ma:format="Dropdown" ma:internalName="Nombre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dba35-c20c-4a3d-b8d3-62d0b4febd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42ea7a-91a1-4ba0-b138-9406195b5e1f}" ma:internalName="TaxCatchAll" ma:showField="CatchAllData" ma:web="426dba35-c20c-4a3d-b8d3-62d0b4febd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6dba35-c20c-4a3d-b8d3-62d0b4febdac" xsi:nil="true"/>
    <lcf76f155ced4ddcb4097134ff3c332f xmlns="7d31ce25-868b-4dec-846d-1dbe78557db3">
      <Terms xmlns="http://schemas.microsoft.com/office/infopath/2007/PartnerControls"/>
    </lcf76f155ced4ddcb4097134ff3c332f>
    <Nombre xmlns="7d31ce25-868b-4dec-846d-1dbe78557db3" xsi:nil="true"/>
  </documentManagement>
</p:properties>
</file>

<file path=customXml/itemProps1.xml><?xml version="1.0" encoding="utf-8"?>
<ds:datastoreItem xmlns:ds="http://schemas.openxmlformats.org/officeDocument/2006/customXml" ds:itemID="{884E91A5-3337-4E83-8688-FED6FAB18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1ce25-868b-4dec-846d-1dbe78557db3"/>
    <ds:schemaRef ds:uri="426dba35-c20c-4a3d-b8d3-62d0b4feb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F05E61-24F2-4046-9009-DE92B126C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311D7-C828-432A-A116-060A73C430A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7d31ce25-868b-4dec-846d-1dbe78557db3"/>
    <ds:schemaRef ds:uri="http://www.w3.org/XML/1998/namespace"/>
    <ds:schemaRef ds:uri="http://purl.org/dc/dcmitype/"/>
    <ds:schemaRef ds:uri="http://schemas.openxmlformats.org/package/2006/metadata/core-properties"/>
    <ds:schemaRef ds:uri="426dba35-c20c-4a3d-b8d3-62d0b4febda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 graphique cabinet 2018</Template>
  <TotalTime>8187</TotalTime>
  <Words>1368</Words>
  <Application>Microsoft Office PowerPoint</Application>
  <PresentationFormat>Affichage à l'écran (4:3)</PresentationFormat>
  <Paragraphs>235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Arial</vt:lpstr>
      <vt:lpstr>Calibri</vt:lpstr>
      <vt:lpstr>Fira Sans</vt:lpstr>
      <vt:lpstr>Fira Sans Compressed ExtraBold</vt:lpstr>
      <vt:lpstr>Fira Sans Condensed ExtraBold</vt:lpstr>
      <vt:lpstr>Fira Sans ExtraBold</vt:lpstr>
      <vt:lpstr>Montserrat</vt:lpstr>
      <vt:lpstr>Montserrat ExtraBold</vt:lpstr>
      <vt:lpstr>Montserrat SemiBold</vt:lpstr>
      <vt:lpstr>sourcesanspro</vt:lpstr>
      <vt:lpstr>stratos-light</vt:lpstr>
      <vt:lpstr>Times</vt:lpstr>
      <vt:lpstr>Verdana</vt:lpstr>
      <vt:lpstr>Charte graphique cabinet 2018</vt:lpstr>
      <vt:lpstr>objectif ZAN WEBINAIRE ZAN  DU 16 janvier 2024</vt:lpstr>
      <vt:lpstr>L’objectif ZERO artificialisation nette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:   Sous-Titre</dc:title>
  <dc:creator>Marie BERREZAI</dc:creator>
  <cp:lastModifiedBy>Clotilde CAZAMAJOUR</cp:lastModifiedBy>
  <cp:revision>116</cp:revision>
  <cp:lastPrinted>2022-11-15T09:09:23Z</cp:lastPrinted>
  <dcterms:created xsi:type="dcterms:W3CDTF">2021-12-16T15:23:13Z</dcterms:created>
  <dcterms:modified xsi:type="dcterms:W3CDTF">2024-01-22T12:55:08Z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0x0101006C3A9D70B90B164A8F315EF6398D9E99</vt:lpwstr>
  </property>
  <property fmtid="{D5CDD505-2E9C-101B-9397-08002B2CF9AE}" pid="3" name="MediaServiceImageTags">
    <vt:lpwstr/>
  </property>
</Properties>
</file>